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91" r:id="rId4"/>
    <p:sldId id="292" r:id="rId5"/>
    <p:sldId id="296" r:id="rId6"/>
    <p:sldId id="302" r:id="rId7"/>
    <p:sldId id="301" r:id="rId8"/>
    <p:sldId id="290" r:id="rId9"/>
    <p:sldId id="261" r:id="rId10"/>
    <p:sldId id="293" r:id="rId11"/>
    <p:sldId id="273" r:id="rId12"/>
    <p:sldId id="281" r:id="rId13"/>
    <p:sldId id="279" r:id="rId14"/>
    <p:sldId id="283" r:id="rId15"/>
    <p:sldId id="274" r:id="rId16"/>
    <p:sldId id="271" r:id="rId17"/>
    <p:sldId id="268" r:id="rId18"/>
    <p:sldId id="263" r:id="rId19"/>
    <p:sldId id="288" r:id="rId20"/>
    <p:sldId id="264" r:id="rId21"/>
    <p:sldId id="265" r:id="rId22"/>
    <p:sldId id="299" r:id="rId23"/>
    <p:sldId id="287" r:id="rId24"/>
    <p:sldId id="285" r:id="rId25"/>
    <p:sldId id="300" r:id="rId26"/>
    <p:sldId id="284" r:id="rId27"/>
    <p:sldId id="277" r:id="rId28"/>
    <p:sldId id="289" r:id="rId29"/>
    <p:sldId id="260" r:id="rId30"/>
    <p:sldId id="275" r:id="rId31"/>
    <p:sldId id="276" r:id="rId32"/>
    <p:sldId id="267" r:id="rId33"/>
    <p:sldId id="295" r:id="rId34"/>
    <p:sldId id="297" r:id="rId35"/>
    <p:sldId id="259" r:id="rId36"/>
    <p:sldId id="269" r:id="rId37"/>
    <p:sldId id="272" r:id="rId38"/>
    <p:sldId id="298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A95E0-8DB0-4246-8E3C-DF8A0D247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990D2E-8E2B-4DFB-8F0B-F91746AA7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CD9774-F585-4DA4-B529-367B3537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92D46B-56E1-49CC-9C3C-AB52FB53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FAC5F3-E5D8-4357-97A6-271E616C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72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A9C98-C470-4F3A-ACBB-05B12BD1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BC915E-4E84-490F-A361-C767BDFF1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EBAD7D-3FFA-41A3-A36B-D1B42AC08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B675EE-EB85-46BA-B996-B141EB14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990218-320F-48D5-8DFF-CE951DE8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14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333A9B-1EE0-4354-96E4-B57C4975A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0145D4-8F5E-4118-8262-E2D7AC74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E14512-4F55-4333-903E-B089F10D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17EB59-E359-469D-9732-6211E9FE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B923E5-FA4C-431C-8859-E186B975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34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B9DA4-1A49-4531-97A2-C1B7BBBF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D27838-8F70-48B1-8D15-9209A7F41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4283CB-D0C7-4DAB-B4A5-297E2281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CAA8BD-3A3A-4049-9B84-83A56311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AAFAFB-7C2C-4B64-8012-CC570373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9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5D131-37E6-4E6B-A34A-7D9E6F65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5B11CB-F723-4D8F-9D21-3D5429978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D76709-7BAD-473B-B38F-076AF79F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3269FB-C1B9-411D-901C-D6285E41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B0A000-EE5D-4B94-B218-EA388C9C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78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BBE95-3661-4C87-B68C-0DDB77E0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185D67-AAC6-494D-8A03-3423FE314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EA6A3D-2C27-417A-B701-FD552D297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3AFACD-3F20-408C-BFDE-2AD82E9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E84AA9-11B5-4F4D-A524-38BB3ADF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94E5DC-FEB3-42CF-ABC0-52DBBD79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3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1ECF4-953E-47FE-8053-711CBD87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920079-CFB0-447B-91D1-8F2DC3FEF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B1C2D8-C61D-48C8-A076-258FA401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56A3ED-2F9D-479F-A071-8E27BB690C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B38AFC-5AD4-494E-8CD5-49CC770FE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3A63C73-0CFF-418A-85FD-903884C6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A8B7F62-49FE-47EA-A010-63F0E451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2D3E1E9-DBCD-4DB3-B29A-3F82F3AC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82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BE8D6-5E81-484E-9C81-DDA66B08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825285-EFD4-4069-82F1-F66D0BBC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48FA75F-DFD2-447F-8997-7116A527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927860-CA9B-4AB6-B227-4B0764C7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63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3D96BA6-DE48-4521-A091-9184DB73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0B20B30-410F-4D33-8187-5395056B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B30710-EC62-408D-8650-EE65D981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63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38F0A-EE19-4A15-BEF1-6910F609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C71211-8867-4670-9373-07BF4DBD4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37CADA-6622-43D7-99AC-7B1300CCB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A0F100-2E88-4FDC-A2DC-EED00B23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2BB607-5D2F-42A9-9F16-0B9FA29F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205BDE-4AA9-45E2-B072-18D6DDAC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60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429B9-BC2B-4ABC-A252-03FBE20F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706D50-4708-4B9C-9636-9321C71BA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C99191-B36C-4AF0-A83E-E5E30018B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594C7E-44E2-4ED2-A0D8-AD13198B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ACDB5F-8769-4A8B-94D1-4EEC53A9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51CB09-D9A8-4EE9-8134-BD944F60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2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8A1A7E9-E330-44C1-B2A5-928E743C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3FF0AC-640E-4AEC-BEAD-D7B3E587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5FD1B-9DFD-4770-940A-C42784681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15FC7-1CD5-41D6-AE26-526F32EB7E22}" type="datetimeFigureOut">
              <a:rPr lang="cs-CZ" smtClean="0"/>
              <a:t>09.05.2022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67CA6-1C07-4F4B-8BEA-5A3FFE564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073E44-C6BD-4664-A510-04AE8CC77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DD94-9C0C-462F-8B08-DA3EBC932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62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C0E87-6527-48DC-8CDD-2F889F25F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/>
              <a:t>Laboratorní metody biochemie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DF328A-1B44-4459-A602-BF0192B99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cs-CZ" sz="2000" dirty="0"/>
              <a:t>Jan Voldřich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The most detailed model of a human cell to date, obtained using x-ray, nuclear magnetic resonance and cryoelectron microscopy datasets. World inside us">
            <a:extLst>
              <a:ext uri="{FF2B5EF4-FFF2-40B4-BE49-F238E27FC236}">
                <a16:creationId xmlns:a16="http://schemas.microsoft.com/office/drawing/2014/main" id="{524026DF-7F51-4DAB-8A94-2A4BE5CA1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r="-1" b="1443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početní cluster na ÚOCHB AV ČR – M Computers s.r.o.">
            <a:extLst>
              <a:ext uri="{FF2B5EF4-FFF2-40B4-BE49-F238E27FC236}">
                <a16:creationId xmlns:a16="http://schemas.microsoft.com/office/drawing/2014/main" id="{E02F9116-3026-4B82-BA27-EA79A0004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231" y="256214"/>
            <a:ext cx="1479362" cy="8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ŠCHT – DOKTORSKÉ STUDIJNÍ PROGRAMY 2018/2019 – Výzkumný ústav  potravinářský Praha">
            <a:extLst>
              <a:ext uri="{FF2B5EF4-FFF2-40B4-BE49-F238E27FC236}">
                <a16:creationId xmlns:a16="http://schemas.microsoft.com/office/drawing/2014/main" id="{E3B503F8-4C48-4777-8643-0708CAD60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14" y="369133"/>
            <a:ext cx="3120055" cy="6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2B3E4-3E51-4C6A-A90B-1104420819C4}"/>
              </a:ext>
            </a:extLst>
          </p:cNvPr>
          <p:cNvSpPr txBox="1"/>
          <p:nvPr/>
        </p:nvSpPr>
        <p:spPr>
          <a:xfrm>
            <a:off x="1398" y="648865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https://www.digizyme.com/cst_landscapes.html</a:t>
            </a:r>
          </a:p>
        </p:txBody>
      </p:sp>
    </p:spTree>
    <p:extLst>
      <p:ext uri="{BB962C8B-B14F-4D97-AF65-F5344CB8AC3E}">
        <p14:creationId xmlns:p14="http://schemas.microsoft.com/office/powerpoint/2010/main" val="2625263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B5341-177F-4989-8225-E88A881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2D-NMR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7D16F6-6397-463C-9826-5B96EDD6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75D6324-9F7E-4450-A5E5-E9FE5BC7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99" y="681037"/>
            <a:ext cx="6829425" cy="56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65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B24A5-A22D-4974-9FC9-3074B28E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13" y="70669"/>
            <a:ext cx="10515600" cy="1325563"/>
          </a:xfrm>
        </p:spPr>
        <p:txBody>
          <a:bodyPr/>
          <a:lstStyle/>
          <a:p>
            <a:r>
              <a:rPr lang="cs-CZ" dirty="0" err="1"/>
              <a:t>Cryo</a:t>
            </a:r>
            <a:r>
              <a:rPr lang="cs-CZ" dirty="0"/>
              <a:t>-EM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1A0B55-72C3-46A7-A1CB-A0B278551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4" y="1138780"/>
            <a:ext cx="6840984" cy="4351338"/>
          </a:xfrm>
        </p:spPr>
        <p:txBody>
          <a:bodyPr>
            <a:normAutofit/>
          </a:bodyPr>
          <a:lstStyle/>
          <a:p>
            <a:r>
              <a:rPr lang="cs-CZ" sz="1800" dirty="0"/>
              <a:t>2017 – Nobelova cena - </a:t>
            </a:r>
            <a:r>
              <a:rPr lang="en-US" sz="1800" dirty="0"/>
              <a:t>Jacques </a:t>
            </a:r>
            <a:r>
              <a:rPr lang="en-US" sz="1800" dirty="0" err="1"/>
              <a:t>Dubochet</a:t>
            </a:r>
            <a:r>
              <a:rPr lang="en-US" sz="1800" dirty="0"/>
              <a:t>, Joachim Frank, and Richard Henderson</a:t>
            </a:r>
            <a:endParaRPr lang="cs-CZ" sz="1800" dirty="0"/>
          </a:p>
          <a:p>
            <a:r>
              <a:rPr lang="cs-CZ" sz="1800" dirty="0"/>
              <a:t>Elektronová mikroskopie</a:t>
            </a:r>
          </a:p>
          <a:p>
            <a:r>
              <a:rPr lang="cs-CZ" sz="1800" dirty="0"/>
              <a:t>Vitrifikace vzorku (kapalný ethan/dusík)</a:t>
            </a:r>
          </a:p>
          <a:p>
            <a:r>
              <a:rPr lang="cs-CZ" sz="1800" dirty="0"/>
              <a:t>Výpočetně náročná analýza dat</a:t>
            </a:r>
          </a:p>
          <a:p>
            <a:r>
              <a:rPr lang="cs-CZ" sz="1800" dirty="0"/>
              <a:t>Velké proteinové komplexy</a:t>
            </a:r>
          </a:p>
        </p:txBody>
      </p:sp>
      <p:pic>
        <p:nvPicPr>
          <p:cNvPr id="8194" name="Picture 2" descr="Cryo-EM of purified Kv chimera in lipid nanodiscs using gold grids. (A)...  | Download Scientific Diagram">
            <a:extLst>
              <a:ext uri="{FF2B5EF4-FFF2-40B4-BE49-F238E27FC236}">
                <a16:creationId xmlns:a16="http://schemas.microsoft.com/office/drawing/2014/main" id="{1D4DC648-B6EA-40D7-B456-24988335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40" y="3213560"/>
            <a:ext cx="4110664" cy="357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apter 3 - Cryo EM 101">
            <a:extLst>
              <a:ext uri="{FF2B5EF4-FFF2-40B4-BE49-F238E27FC236}">
                <a16:creationId xmlns:a16="http://schemas.microsoft.com/office/drawing/2014/main" id="{9ADA67D9-042A-4F41-83BB-C1DF7CB5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1" y="285752"/>
            <a:ext cx="3270068" cy="26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brázek Transmisní elektronový mikroskop JEOL JEM-101">
            <a:extLst>
              <a:ext uri="{FF2B5EF4-FFF2-40B4-BE49-F238E27FC236}">
                <a16:creationId xmlns:a16="http://schemas.microsoft.com/office/drawing/2014/main" id="{2B821443-DE09-4F30-866D-7717F25B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950" y="3773010"/>
            <a:ext cx="3635121" cy="27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4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9C437-630B-4760-8807-EEC86AB5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6B5BF-D6DE-4D38-B745-C027D4F12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111A73-F6CC-453C-8826-A89CD3CA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0"/>
            <a:ext cx="673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46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CE6A3-5F8E-4DE7-B4E1-F53A6BD4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Alphafold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DD5394-BB57-498C-B169-6CBBDCFBB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161"/>
            <a:ext cx="10515600" cy="4351338"/>
          </a:xfrm>
        </p:spPr>
        <p:txBody>
          <a:bodyPr/>
          <a:lstStyle/>
          <a:p>
            <a:r>
              <a:rPr lang="cs-CZ" dirty="0"/>
              <a:t>Strojové učení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C07F93C-996D-41E9-ADDA-E3C6F7E5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29000"/>
            <a:ext cx="7469808" cy="29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oogle převezme zdravotnický byznys společnosti DeepMind – oTechnice.cz">
            <a:extLst>
              <a:ext uri="{FF2B5EF4-FFF2-40B4-BE49-F238E27FC236}">
                <a16:creationId xmlns:a16="http://schemas.microsoft.com/office/drawing/2014/main" id="{57BAE395-BC25-4BB9-A0A0-F0D6A876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0"/>
            <a:ext cx="3381375" cy="18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xterní obrázek">
            <a:extLst>
              <a:ext uri="{FF2B5EF4-FFF2-40B4-BE49-F238E27FC236}">
                <a16:creationId xmlns:a16="http://schemas.microsoft.com/office/drawing/2014/main" id="{7B639AE2-EFF7-4665-8666-7FFDF70F3C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567161"/>
            <a:ext cx="4286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hy is DeepMind's AlphaFold 2 a breakthrough in biology? | by Ankur  Manikandan | Medium">
            <a:extLst>
              <a:ext uri="{FF2B5EF4-FFF2-40B4-BE49-F238E27FC236}">
                <a16:creationId xmlns:a16="http://schemas.microsoft.com/office/drawing/2014/main" id="{75B99ECD-0BD7-484E-9F0D-E0B60519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993" y="422774"/>
            <a:ext cx="4198786" cy="26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84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6E9D-6E72-492A-BA64-35000DF3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Elektromigrační metody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EE2F-8F40-411B-8105-0BC71D27E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Separační metody využívající stejnosměrné elektrické pole</a:t>
            </a:r>
          </a:p>
          <a:p>
            <a:r>
              <a:rPr lang="cs-CZ" dirty="0"/>
              <a:t>Volná, na nosičích, gelová, dvourozměrná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7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583A3-C64E-4B80-B55E-C7EC6899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5" y="222822"/>
            <a:ext cx="10515600" cy="1325563"/>
          </a:xfrm>
        </p:spPr>
        <p:txBody>
          <a:bodyPr/>
          <a:lstStyle/>
          <a:p>
            <a:r>
              <a:rPr lang="cs-CZ" dirty="0" err="1"/>
              <a:t>Agarozová</a:t>
            </a:r>
            <a:r>
              <a:rPr lang="cs-CZ" dirty="0"/>
              <a:t> </a:t>
            </a:r>
            <a:r>
              <a:rPr lang="cs-CZ" dirty="0" err="1"/>
              <a:t>elfo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28106F-C73D-4F17-A5FF-940B6E45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80" y="1346088"/>
            <a:ext cx="10515600" cy="4351338"/>
          </a:xfrm>
        </p:spPr>
        <p:txBody>
          <a:bodyPr/>
          <a:lstStyle/>
          <a:p>
            <a:r>
              <a:rPr lang="cs-CZ" dirty="0"/>
              <a:t>DNA/RNA, proteiny</a:t>
            </a:r>
          </a:p>
          <a:p>
            <a:r>
              <a:rPr lang="cs-CZ" dirty="0"/>
              <a:t>0,3%-2%</a:t>
            </a:r>
          </a:p>
        </p:txBody>
      </p:sp>
      <p:pic>
        <p:nvPicPr>
          <p:cNvPr id="3074" name="Picture 2" descr="Agarose gel electrophoresis - Wikipedia">
            <a:extLst>
              <a:ext uri="{FF2B5EF4-FFF2-40B4-BE49-F238E27FC236}">
                <a16:creationId xmlns:a16="http://schemas.microsoft.com/office/drawing/2014/main" id="{32449E89-2570-42F5-A438-36928F33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29" y="1947435"/>
            <a:ext cx="2640078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na Electrophoresis Under Uv Light Acrylic Print by Louise Murray">
            <a:extLst>
              <a:ext uri="{FF2B5EF4-FFF2-40B4-BE49-F238E27FC236}">
                <a16:creationId xmlns:a16="http://schemas.microsoft.com/office/drawing/2014/main" id="{2DEB0FF3-3DFF-4F96-885A-8F9B012A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80" y="3793013"/>
            <a:ext cx="3649407" cy="28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l electrophoresis - Wikipedia">
            <a:extLst>
              <a:ext uri="{FF2B5EF4-FFF2-40B4-BE49-F238E27FC236}">
                <a16:creationId xmlns:a16="http://schemas.microsoft.com/office/drawing/2014/main" id="{A375FAEE-DA90-4BD2-80B8-5EC5CCC5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85" y="3295700"/>
            <a:ext cx="2508111" cy="32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lRed - Wikipedia">
            <a:extLst>
              <a:ext uri="{FF2B5EF4-FFF2-40B4-BE49-F238E27FC236}">
                <a16:creationId xmlns:a16="http://schemas.microsoft.com/office/drawing/2014/main" id="{F78FC175-48BC-4982-821D-9EC958BD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27" y="102364"/>
            <a:ext cx="2060575" cy="214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truktura molekuly">
            <a:extLst>
              <a:ext uri="{FF2B5EF4-FFF2-40B4-BE49-F238E27FC236}">
                <a16:creationId xmlns:a16="http://schemas.microsoft.com/office/drawing/2014/main" id="{AAFC80AA-2D72-4EB2-A21E-11BBB7B2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49" y="442945"/>
            <a:ext cx="1848981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garóza – Wikipedie">
            <a:extLst>
              <a:ext uri="{FF2B5EF4-FFF2-40B4-BE49-F238E27FC236}">
                <a16:creationId xmlns:a16="http://schemas.microsoft.com/office/drawing/2014/main" id="{FF43D6A3-EF9B-419C-828C-B916BCAD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87" y="2298464"/>
            <a:ext cx="3324958" cy="13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43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B3AF8-1027-4586-82EF-03C8083C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59" y="7676"/>
            <a:ext cx="10515600" cy="1325563"/>
          </a:xfrm>
        </p:spPr>
        <p:txBody>
          <a:bodyPr/>
          <a:lstStyle/>
          <a:p>
            <a:r>
              <a:rPr lang="cs-CZ" dirty="0"/>
              <a:t>SDS - PAGE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91522-2220-4B49-9B5A-494564C94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54" y="1073823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Polyakrylamidová</a:t>
            </a:r>
            <a:r>
              <a:rPr lang="cs-CZ" sz="2400" dirty="0"/>
              <a:t> denaturační ELFO</a:t>
            </a:r>
          </a:p>
          <a:p>
            <a:r>
              <a:rPr lang="cs-CZ" sz="2400" dirty="0" err="1"/>
              <a:t>Dodecylsíran</a:t>
            </a:r>
            <a:r>
              <a:rPr lang="cs-CZ" sz="2400" dirty="0"/>
              <a:t> sodný</a:t>
            </a:r>
          </a:p>
          <a:p>
            <a:r>
              <a:rPr lang="cs-CZ" sz="2400" dirty="0"/>
              <a:t>Proteiny</a:t>
            </a:r>
          </a:p>
        </p:txBody>
      </p:sp>
      <p:pic>
        <p:nvPicPr>
          <p:cNvPr id="2050" name="Picture 2" descr="SDS-PAGE – Wikipedie">
            <a:extLst>
              <a:ext uri="{FF2B5EF4-FFF2-40B4-BE49-F238E27FC236}">
                <a16:creationId xmlns:a16="http://schemas.microsoft.com/office/drawing/2014/main" id="{CC5C4ECB-E98E-4854-B7CC-9F5DDDC3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66" y="1073823"/>
            <a:ext cx="2274009" cy="26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i-PROTEAN® Tetra Cell | Life Science Research | Bio-Rad">
            <a:extLst>
              <a:ext uri="{FF2B5EF4-FFF2-40B4-BE49-F238E27FC236}">
                <a16:creationId xmlns:a16="http://schemas.microsoft.com/office/drawing/2014/main" id="{9E358410-81E7-425E-BE27-3014091C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17" y="1122094"/>
            <a:ext cx="4827725" cy="31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principle and method of polyacrylamide gel electrophoresis (SDS-PAGE) |  MBL Life Science -JAPAN-">
            <a:extLst>
              <a:ext uri="{FF2B5EF4-FFF2-40B4-BE49-F238E27FC236}">
                <a16:creationId xmlns:a16="http://schemas.microsoft.com/office/drawing/2014/main" id="{2CDDDFFF-0323-4F9E-9778-BF5576EC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4" y="2212709"/>
            <a:ext cx="5156939" cy="46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>
            <a:extLst>
              <a:ext uri="{FF2B5EF4-FFF2-40B4-BE49-F238E27FC236}">
                <a16:creationId xmlns:a16="http://schemas.microsoft.com/office/drawing/2014/main" id="{4C68AFCF-3CC1-42D6-930D-556A748B3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0B76E0F-9D04-4A02-8156-310BCF115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154" y="113708"/>
            <a:ext cx="4598505" cy="935979"/>
          </a:xfrm>
          <a:prstGeom prst="rect">
            <a:avLst/>
          </a:prstGeom>
        </p:spPr>
      </p:pic>
      <p:pic>
        <p:nvPicPr>
          <p:cNvPr id="2064" name="Picture 16" descr="SDS-PAGE Gel Preparation Recipe | Download Table">
            <a:extLst>
              <a:ext uri="{FF2B5EF4-FFF2-40B4-BE49-F238E27FC236}">
                <a16:creationId xmlns:a16="http://schemas.microsoft.com/office/drawing/2014/main" id="{9AA4103E-B885-4C40-BBC6-E72B17D1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319345"/>
            <a:ext cx="6275018" cy="234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olyakrylamid – Wikipedie">
            <a:extLst>
              <a:ext uri="{FF2B5EF4-FFF2-40B4-BE49-F238E27FC236}">
                <a16:creationId xmlns:a16="http://schemas.microsoft.com/office/drawing/2014/main" id="{8EF2F506-8CF6-4B99-B20D-FA941568B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17" y="895127"/>
            <a:ext cx="1877211" cy="10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2847-45D7-4AE7-BD34-7CCDBD2B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60F10-C010-4525-B45D-2EA2ACE45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Principle of isoelectric focusing. Two proteins with varying... | Download  Scientific Diagram">
            <a:extLst>
              <a:ext uri="{FF2B5EF4-FFF2-40B4-BE49-F238E27FC236}">
                <a16:creationId xmlns:a16="http://schemas.microsoft.com/office/drawing/2014/main" id="{E25E915F-EB18-4A6A-BD4B-231B05C4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004888"/>
            <a:ext cx="809625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6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nhsbiology / Enzymes">
            <a:extLst>
              <a:ext uri="{FF2B5EF4-FFF2-40B4-BE49-F238E27FC236}">
                <a16:creationId xmlns:a16="http://schemas.microsoft.com/office/drawing/2014/main" id="{99B9A7C0-F785-4DF7-A441-C1685DDE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28" y="1341382"/>
            <a:ext cx="4292801" cy="27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98AF1B6-4629-47AF-8271-C091A658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695" y="1203981"/>
            <a:ext cx="4486591" cy="322518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21A0763-2A91-4093-B787-2E152E06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72" y="4426606"/>
            <a:ext cx="4104837" cy="20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33F6E2-18EB-4AA9-99C7-66F3E2AAFE54}"/>
              </a:ext>
            </a:extLst>
          </p:cNvPr>
          <p:cNvSpPr txBox="1">
            <a:spLocks/>
          </p:cNvSpPr>
          <p:nvPr/>
        </p:nvSpPr>
        <p:spPr>
          <a:xfrm>
            <a:off x="788467" y="1819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Měření aktivity enzymů</a:t>
            </a:r>
            <a:endParaRPr lang="en-US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FB9DD35B-EA62-4E21-9252-507933E0FFA8}"/>
              </a:ext>
            </a:extLst>
          </p:cNvPr>
          <p:cNvSpPr txBox="1">
            <a:spLocks/>
          </p:cNvSpPr>
          <p:nvPr/>
        </p:nvSpPr>
        <p:spPr>
          <a:xfrm>
            <a:off x="990722" y="45571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2F65C9-D79A-4D29-A4AE-F68F813F2902}"/>
              </a:ext>
            </a:extLst>
          </p:cNvPr>
          <p:cNvSpPr txBox="1">
            <a:spLocks/>
          </p:cNvSpPr>
          <p:nvPr/>
        </p:nvSpPr>
        <p:spPr>
          <a:xfrm>
            <a:off x="7320380" y="49843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Spektrofotometrická detekce</a:t>
            </a:r>
          </a:p>
          <a:p>
            <a:pPr lvl="1"/>
            <a:r>
              <a:rPr lang="cs-CZ" dirty="0"/>
              <a:t>Absorbance</a:t>
            </a:r>
          </a:p>
          <a:p>
            <a:pPr lvl="1"/>
            <a:r>
              <a:rPr lang="cs-CZ" dirty="0"/>
              <a:t>Fluorescence</a:t>
            </a:r>
          </a:p>
          <a:p>
            <a:pPr lvl="1"/>
            <a:r>
              <a:rPr lang="cs-CZ" dirty="0"/>
              <a:t>Luminiscence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0B87ECF0-ADF4-4743-9E65-1634031257E7}"/>
              </a:ext>
            </a:extLst>
          </p:cNvPr>
          <p:cNvSpPr txBox="1">
            <a:spLocks/>
          </p:cNvSpPr>
          <p:nvPr/>
        </p:nvSpPr>
        <p:spPr>
          <a:xfrm>
            <a:off x="141714" y="13896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Vývoj léčiv</a:t>
            </a:r>
          </a:p>
          <a:p>
            <a:r>
              <a:rPr lang="cs-CZ" dirty="0"/>
              <a:t>Diagnostika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184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C1EE0-C6AB-4FDB-AD89-58EAA1EE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interakcí protein-ligand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3D9850-C18B-4DC1-ABDC-61F894A13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Interakce protein-protein, protein-DNA/RNA, protein-malá molekula</a:t>
            </a:r>
          </a:p>
          <a:p>
            <a:r>
              <a:rPr lang="cs-CZ" dirty="0"/>
              <a:t>Studium biochemických procesů a mechanismů, vývoj léčiv</a:t>
            </a:r>
          </a:p>
          <a:p>
            <a:r>
              <a:rPr lang="cs-CZ" dirty="0"/>
              <a:t>FRET, polarizovaná fluorescence, SPR, </a:t>
            </a:r>
            <a:r>
              <a:rPr lang="cs-CZ" dirty="0" err="1"/>
              <a:t>radioligandové</a:t>
            </a:r>
            <a:r>
              <a:rPr lang="cs-CZ" dirty="0"/>
              <a:t> metody, DSF…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7C8847-39E0-4B86-84C4-2ECC49DD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333750"/>
            <a:ext cx="3524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0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3558-55A1-403D-A6DB-C3A5EE6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419-6072-433B-AF9B-CE8CB4653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Struktura proteinů</a:t>
            </a:r>
          </a:p>
          <a:p>
            <a:r>
              <a:rPr lang="cs-CZ" dirty="0"/>
              <a:t>Separační techniky biopolymerů</a:t>
            </a:r>
          </a:p>
          <a:p>
            <a:pPr lvl="1"/>
            <a:r>
              <a:rPr lang="cs-CZ" dirty="0"/>
              <a:t>Precipitační metody</a:t>
            </a:r>
          </a:p>
          <a:p>
            <a:pPr lvl="1"/>
            <a:r>
              <a:rPr lang="cs-CZ" dirty="0"/>
              <a:t>Membránové separace</a:t>
            </a:r>
          </a:p>
          <a:p>
            <a:pPr lvl="1"/>
            <a:r>
              <a:rPr lang="cs-CZ" dirty="0"/>
              <a:t>Elektromigrační metody</a:t>
            </a:r>
          </a:p>
          <a:p>
            <a:r>
              <a:rPr lang="cs-CZ" dirty="0"/>
              <a:t>Instrumentace moderní biochemické laboratoře</a:t>
            </a:r>
          </a:p>
          <a:p>
            <a:r>
              <a:rPr lang="cs-CZ" dirty="0"/>
              <a:t>Měření aktivity enzymů</a:t>
            </a:r>
          </a:p>
          <a:p>
            <a:r>
              <a:rPr lang="cs-CZ" dirty="0"/>
              <a:t>Měření interakcí protein-ligand</a:t>
            </a:r>
          </a:p>
          <a:p>
            <a:r>
              <a:rPr lang="cs-CZ" dirty="0"/>
              <a:t>Imunochemické metody</a:t>
            </a:r>
          </a:p>
          <a:p>
            <a:r>
              <a:rPr lang="cs-CZ" dirty="0"/>
              <a:t>PCR</a:t>
            </a:r>
          </a:p>
          <a:p>
            <a:r>
              <a:rPr lang="cs-CZ" dirty="0"/>
              <a:t>Tkáňové kultury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55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3E708-14D3-4AC5-B6BF-221A7A57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FRET</a:t>
            </a:r>
          </a:p>
        </p:txBody>
      </p:sp>
      <p:pic>
        <p:nvPicPr>
          <p:cNvPr id="3074" name="Picture 2" descr="Fluorescence Resonance Energy Transfer (FRET) - Berthold Technologies">
            <a:extLst>
              <a:ext uri="{FF2B5EF4-FFF2-40B4-BE49-F238E27FC236}">
                <a16:creationId xmlns:a16="http://schemas.microsoft.com/office/drawing/2014/main" id="{CB9D86AE-650B-41EB-98F4-32A4F701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7" y="2107938"/>
            <a:ext cx="5180860" cy="51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uorescence Resonance Energy Transfer FRET">
            <a:extLst>
              <a:ext uri="{FF2B5EF4-FFF2-40B4-BE49-F238E27FC236}">
                <a16:creationId xmlns:a16="http://schemas.microsoft.com/office/drawing/2014/main" id="{8AF105BB-2674-4D39-BE34-9BE89B75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42" y="3326005"/>
            <a:ext cx="4767402" cy="337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3AB097F-CFAE-442F-BA6F-42F83F42E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57" y="1513135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Försterův</a:t>
            </a:r>
            <a:r>
              <a:rPr lang="cs-CZ" sz="2400" dirty="0"/>
              <a:t> rezonanční přenos energie</a:t>
            </a:r>
          </a:p>
          <a:p>
            <a:r>
              <a:rPr lang="cs-CZ" sz="2400" dirty="0"/>
              <a:t>Přenos energie z donoru na akceptor</a:t>
            </a:r>
          </a:p>
          <a:p>
            <a:r>
              <a:rPr lang="cs-CZ" sz="2400" dirty="0"/>
              <a:t>Struktura proteinů, interakce protein-ligand, NK, RT-PCR, studium receptorů…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/>
            </a:r>
            <a:br>
              <a:rPr lang="cs-CZ" sz="2400" dirty="0">
                <a:effectLst/>
              </a:rPr>
            </a:b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51661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A78BF-0E41-42C3-934E-388A060B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7CD865-DD2F-47E6-A810-391E187B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63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Polarizovaná fluorescence</a:t>
            </a:r>
          </a:p>
          <a:p>
            <a:r>
              <a:rPr lang="cs-CZ" dirty="0"/>
              <a:t>Např. studium vazeb sacharidů na </a:t>
            </a:r>
            <a:r>
              <a:rPr lang="cs-CZ" dirty="0" err="1"/>
              <a:t>galektiny</a:t>
            </a:r>
            <a:endParaRPr lang="cs-CZ" dirty="0"/>
          </a:p>
          <a:p>
            <a:r>
              <a:rPr lang="cs-CZ" dirty="0"/>
              <a:t>Studium vazeb ligandů na receptory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AF37C9C-A00B-460C-B4A2-60A02B11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23" y="2840639"/>
            <a:ext cx="5835588" cy="306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inciple of fluorescence polarization assays. When a small fluorescent...  | Download Scientific Diagram">
            <a:extLst>
              <a:ext uri="{FF2B5EF4-FFF2-40B4-BE49-F238E27FC236}">
                <a16:creationId xmlns:a16="http://schemas.microsoft.com/office/drawing/2014/main" id="{1CFCAB1E-B33F-4585-9C26-AFDF7F1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41" y="2654561"/>
            <a:ext cx="4433253" cy="383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32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41CF0-43CB-4F76-9190-5ED3D8AF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DSF (</a:t>
            </a:r>
            <a:r>
              <a:rPr lang="cs-CZ" dirty="0" err="1"/>
              <a:t>differential</a:t>
            </a:r>
            <a:r>
              <a:rPr lang="cs-CZ" dirty="0"/>
              <a:t> </a:t>
            </a:r>
            <a:r>
              <a:rPr lang="cs-CZ" dirty="0" err="1"/>
              <a:t>scanning</a:t>
            </a:r>
            <a:r>
              <a:rPr lang="cs-CZ" dirty="0"/>
              <a:t> </a:t>
            </a:r>
            <a:r>
              <a:rPr lang="cs-CZ" dirty="0" err="1"/>
              <a:t>fluorimetry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B6A27-D18A-4A20-8E6D-9FD2791E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14" y="611553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SYPRO </a:t>
            </a:r>
            <a:r>
              <a:rPr lang="cs-CZ" dirty="0" err="1"/>
              <a:t>orange</a:t>
            </a:r>
            <a:endParaRPr lang="cs-CZ" dirty="0"/>
          </a:p>
        </p:txBody>
      </p:sp>
      <p:pic>
        <p:nvPicPr>
          <p:cNvPr id="7170" name="Picture 2" descr="Differential scanning fluorimetry for PrP: an assay development saga">
            <a:extLst>
              <a:ext uri="{FF2B5EF4-FFF2-40B4-BE49-F238E27FC236}">
                <a16:creationId xmlns:a16="http://schemas.microsoft.com/office/drawing/2014/main" id="{A1558270-E2EC-4983-AFB3-2AE9D6C0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9" y="1865183"/>
            <a:ext cx="46958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64AA79-7008-4641-91C2-360ED142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6" y="1876728"/>
            <a:ext cx="4079864" cy="3181261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70D2408-EB7B-4418-BA3C-61F3D3A1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50" y="5116253"/>
            <a:ext cx="4014842" cy="10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8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6C874-113D-4E0F-9C01-9D56D53B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Instrumentace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17A7D2-8785-4651-B83F-33463B119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elektronická multikánálová pipeta E1-ClipTip™ Equalizer, nastavitelná |  Laboratorní přístroje | | BDL.cz">
            <a:extLst>
              <a:ext uri="{FF2B5EF4-FFF2-40B4-BE49-F238E27FC236}">
                <a16:creationId xmlns:a16="http://schemas.microsoft.com/office/drawing/2014/main" id="{A45C680B-52B1-4C99-ABF6-0C523ECA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195125"/>
            <a:ext cx="4152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croplate - Wikipedia">
            <a:extLst>
              <a:ext uri="{FF2B5EF4-FFF2-40B4-BE49-F238E27FC236}">
                <a16:creationId xmlns:a16="http://schemas.microsoft.com/office/drawing/2014/main" id="{DCD86729-3DB5-4AE0-B7A2-F859D95C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25912"/>
            <a:ext cx="6034088" cy="39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5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AC975E-AB90-4028-97E5-B8F1FA9D8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558800"/>
            <a:ext cx="10515600" cy="4351338"/>
          </a:xfrm>
        </p:spPr>
        <p:txBody>
          <a:bodyPr/>
          <a:lstStyle/>
          <a:p>
            <a:r>
              <a:rPr lang="cs-CZ" dirty="0" err="1"/>
              <a:t>Pipetovací</a:t>
            </a:r>
            <a:r>
              <a:rPr lang="cs-CZ" dirty="0"/>
              <a:t> stroje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9FDF2-E968-4BC7-AF7E-F5D903F2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675354"/>
            <a:ext cx="7026275" cy="524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SIST PLUS pipetting robot">
            <a:extLst>
              <a:ext uri="{FF2B5EF4-FFF2-40B4-BE49-F238E27FC236}">
                <a16:creationId xmlns:a16="http://schemas.microsoft.com/office/drawing/2014/main" id="{DE8169B2-5BAC-474D-A751-A8E27779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76362"/>
            <a:ext cx="4657725" cy="43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61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8A481-BD0E-4C32-82EF-C796E330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ECHO</a:t>
            </a:r>
          </a:p>
        </p:txBody>
      </p:sp>
      <p:pic>
        <p:nvPicPr>
          <p:cNvPr id="4" name="Labcyte Echo® Acoustic Liquid Handling Technology">
            <a:hlinkClick r:id="" action="ppaction://media"/>
            <a:extLst>
              <a:ext uri="{FF2B5EF4-FFF2-40B4-BE49-F238E27FC236}">
                <a16:creationId xmlns:a16="http://schemas.microsoft.com/office/drawing/2014/main" id="{AD1A904D-2859-4461-9EE2-69B43D8D57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803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BADD7-1499-4610-9959-FC16B651F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3BD9F-B7B5-498C-B780-33EF0AF58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8923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Multiwell</a:t>
            </a:r>
            <a:r>
              <a:rPr lang="cs-CZ" dirty="0"/>
              <a:t> </a:t>
            </a:r>
            <a:r>
              <a:rPr lang="cs-CZ" dirty="0" err="1"/>
              <a:t>readery</a:t>
            </a:r>
            <a:endParaRPr lang="cs-CZ" dirty="0"/>
          </a:p>
          <a:p>
            <a:r>
              <a:rPr lang="cs-CZ" dirty="0"/>
              <a:t>Absorbance</a:t>
            </a:r>
          </a:p>
          <a:p>
            <a:r>
              <a:rPr lang="cs-CZ" dirty="0"/>
              <a:t>Fluorescence</a:t>
            </a:r>
          </a:p>
          <a:p>
            <a:r>
              <a:rPr lang="cs-CZ" dirty="0"/>
              <a:t>Luminiscence</a:t>
            </a:r>
          </a:p>
          <a:p>
            <a:r>
              <a:rPr lang="cs-CZ" dirty="0"/>
              <a:t>Polarizovaná fluorescence</a:t>
            </a:r>
          </a:p>
          <a:p>
            <a:r>
              <a:rPr lang="cs-CZ" dirty="0"/>
              <a:t>Kinetika</a:t>
            </a:r>
          </a:p>
          <a:p>
            <a:r>
              <a:rPr lang="cs-CZ" dirty="0" err="1"/>
              <a:t>Dispensing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Spark ® 10M multimode microplate reader from Tecan | SelectScience">
            <a:extLst>
              <a:ext uri="{FF2B5EF4-FFF2-40B4-BE49-F238E27FC236}">
                <a16:creationId xmlns:a16="http://schemas.microsoft.com/office/drawing/2014/main" id="{3CE3979A-46F1-4DDD-84FE-101873DE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23" y="1326325"/>
            <a:ext cx="7553436" cy="51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77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FBF9B-DB7B-4B26-A35B-3BA0C596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09537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FISH (Fluorescence in </a:t>
            </a:r>
            <a:r>
              <a:rPr lang="cs-CZ" sz="3600" dirty="0" err="1"/>
              <a:t>situ</a:t>
            </a:r>
            <a:r>
              <a:rPr lang="cs-CZ" sz="3600" dirty="0"/>
              <a:t> </a:t>
            </a:r>
            <a:r>
              <a:rPr lang="cs-CZ" sz="3600" dirty="0" err="1"/>
              <a:t>hybridization</a:t>
            </a:r>
            <a:r>
              <a:rPr lang="cs-CZ" sz="36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91FB27-E1F9-431A-B241-5BF7E21B0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068479"/>
            <a:ext cx="10515600" cy="4351338"/>
          </a:xfrm>
        </p:spPr>
        <p:txBody>
          <a:bodyPr/>
          <a:lstStyle/>
          <a:p>
            <a:r>
              <a:rPr lang="cs-CZ" dirty="0"/>
              <a:t>Hybridizace DNA (chromozom) s fluorescenčně značeným </a:t>
            </a:r>
            <a:r>
              <a:rPr lang="cs-CZ" dirty="0" err="1"/>
              <a:t>oligonukleotidem</a:t>
            </a:r>
            <a:r>
              <a:rPr lang="cs-CZ" dirty="0"/>
              <a:t>, mikroskopická analýza</a:t>
            </a:r>
          </a:p>
          <a:p>
            <a:r>
              <a:rPr lang="cs-CZ" dirty="0"/>
              <a:t>Diagnostika např. Downova syndromu</a:t>
            </a:r>
          </a:p>
        </p:txBody>
      </p:sp>
      <p:pic>
        <p:nvPicPr>
          <p:cNvPr id="6148" name="Picture 4" descr="Down's syndrome - Stock Image - M352/0039 - Science Photo Library">
            <a:extLst>
              <a:ext uri="{FF2B5EF4-FFF2-40B4-BE49-F238E27FC236}">
                <a16:creationId xmlns:a16="http://schemas.microsoft.com/office/drawing/2014/main" id="{2CF4ADA9-93F7-4A65-89C8-6B285687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51" y="2394042"/>
            <a:ext cx="6096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SH micrograph of chromosomes in Down's Syndrome - Stock Image - M352/0011  - Science Photo Library">
            <a:extLst>
              <a:ext uri="{FF2B5EF4-FFF2-40B4-BE49-F238E27FC236}">
                <a16:creationId xmlns:a16="http://schemas.microsoft.com/office/drawing/2014/main" id="{3A88F06A-0086-4453-BB4D-67CC333F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2" y="2981787"/>
            <a:ext cx="5276850" cy="3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34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74BC2-6AE3-40F6-BC86-7892E8AC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Imunochemické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4D5C1E-8CC9-4865-A9F9-ABEF1FFE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Interakce antigen-protilátka</a:t>
            </a:r>
          </a:p>
          <a:p>
            <a:r>
              <a:rPr lang="cs-CZ" dirty="0" err="1"/>
              <a:t>Imunoprecipitační</a:t>
            </a:r>
            <a:r>
              <a:rPr lang="cs-CZ" dirty="0"/>
              <a:t> metody</a:t>
            </a:r>
          </a:p>
          <a:p>
            <a:r>
              <a:rPr lang="cs-CZ" dirty="0"/>
              <a:t>Afinitní chromatografie</a:t>
            </a:r>
          </a:p>
          <a:p>
            <a:r>
              <a:rPr lang="cs-CZ" dirty="0"/>
              <a:t>Značené protilátky (</a:t>
            </a:r>
            <a:r>
              <a:rPr lang="cs-CZ" dirty="0" err="1"/>
              <a:t>imunoblot</a:t>
            </a:r>
            <a:r>
              <a:rPr lang="cs-CZ" dirty="0"/>
              <a:t>, ELISA, radiometrické metody, průtoková </a:t>
            </a:r>
            <a:r>
              <a:rPr lang="cs-CZ" dirty="0" err="1"/>
              <a:t>cytometrie</a:t>
            </a:r>
            <a:r>
              <a:rPr lang="cs-CZ" dirty="0"/>
              <a:t>) </a:t>
            </a:r>
          </a:p>
          <a:p>
            <a:r>
              <a:rPr lang="cs-CZ" dirty="0"/>
              <a:t>Diagnostika, stanovení a purifikace proteinů</a:t>
            </a:r>
          </a:p>
          <a:p>
            <a:endParaRPr lang="cs-CZ" dirty="0"/>
          </a:p>
        </p:txBody>
      </p:sp>
      <p:pic>
        <p:nvPicPr>
          <p:cNvPr id="9218" name="Picture 2" descr="What are antibodies? | Live Science">
            <a:extLst>
              <a:ext uri="{FF2B5EF4-FFF2-40B4-BE49-F238E27FC236}">
                <a16:creationId xmlns:a16="http://schemas.microsoft.com/office/drawing/2014/main" id="{440B4AA9-4BF4-4946-B1F3-69D6BC91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17" y="365125"/>
            <a:ext cx="3882621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18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91B6F-5412-44FD-921E-A87A44AD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ELISA (Enzyme-</a:t>
            </a:r>
            <a:r>
              <a:rPr lang="cs-CZ" dirty="0" err="1"/>
              <a:t>Linked</a:t>
            </a:r>
            <a:r>
              <a:rPr lang="cs-CZ" dirty="0"/>
              <a:t> </a:t>
            </a:r>
            <a:r>
              <a:rPr lang="cs-CZ" dirty="0" err="1"/>
              <a:t>ImmunoSorbent</a:t>
            </a:r>
            <a:r>
              <a:rPr lang="cs-CZ" dirty="0"/>
              <a:t> </a:t>
            </a:r>
            <a:r>
              <a:rPr lang="cs-CZ" dirty="0" err="1"/>
              <a:t>Assay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BEDA0-2DB7-4146-80A8-9C62B564F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 (detekce protilátek, antigenů)</a:t>
            </a:r>
          </a:p>
          <a:p>
            <a:r>
              <a:rPr lang="cs-CZ" dirty="0"/>
              <a:t>Detekce toxinů, hormonů, proteinů..</a:t>
            </a:r>
          </a:p>
        </p:txBody>
      </p:sp>
      <p:pic>
        <p:nvPicPr>
          <p:cNvPr id="3074" name="Picture 2" descr="Metoda ELISA, aspekty jednotlivých uspořádání | Baria">
            <a:extLst>
              <a:ext uri="{FF2B5EF4-FFF2-40B4-BE49-F238E27FC236}">
                <a16:creationId xmlns:a16="http://schemas.microsoft.com/office/drawing/2014/main" id="{B4A9CF33-3B4E-459C-A2ED-D4E57067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09" y="3863975"/>
            <a:ext cx="74485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nzyme-linked Immunosorbent Assay Or ELISA Plate Stock Photo, Picture And  Royalty Free Image. Image 108058795.">
            <a:extLst>
              <a:ext uri="{FF2B5EF4-FFF2-40B4-BE49-F238E27FC236}">
                <a16:creationId xmlns:a16="http://schemas.microsoft.com/office/drawing/2014/main" id="{D47F5544-F3EC-495A-93D1-703A3F51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1509713"/>
            <a:ext cx="3417163" cy="22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ntibody - Wikipedia">
            <a:extLst>
              <a:ext uri="{FF2B5EF4-FFF2-40B4-BE49-F238E27FC236}">
                <a16:creationId xmlns:a16="http://schemas.microsoft.com/office/drawing/2014/main" id="{1049C9C9-BA68-45C5-905E-2C78850D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89" y="3744666"/>
            <a:ext cx="2161620" cy="30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8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D347C-31ED-45C7-A81D-6B34315C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proteinů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6A5A8-76D2-4C3E-9FAE-491B034F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42" y="1798991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/>
              <a:t>Studium prostorové struktury proteinů (určení primární je jednoduché)</a:t>
            </a:r>
          </a:p>
          <a:p>
            <a:r>
              <a:rPr lang="cs-CZ" sz="2400" dirty="0"/>
              <a:t>Studium vazebných míst pro ligandy</a:t>
            </a:r>
          </a:p>
          <a:p>
            <a:r>
              <a:rPr lang="cs-CZ" sz="2400" dirty="0"/>
              <a:t>Rentgenová krystalografie, NMR, </a:t>
            </a:r>
            <a:r>
              <a:rPr lang="cs-CZ" sz="2400" dirty="0" err="1"/>
              <a:t>Cryo</a:t>
            </a:r>
            <a:r>
              <a:rPr lang="cs-CZ" sz="2400" dirty="0"/>
              <a:t> EM, umělá inteligence!</a:t>
            </a:r>
          </a:p>
        </p:txBody>
      </p:sp>
      <p:pic>
        <p:nvPicPr>
          <p:cNvPr id="1026" name="Picture 2" descr="Four Types of Protein Structure">
            <a:extLst>
              <a:ext uri="{FF2B5EF4-FFF2-40B4-BE49-F238E27FC236}">
                <a16:creationId xmlns:a16="http://schemas.microsoft.com/office/drawing/2014/main" id="{5F94E528-1FDE-4554-9C2C-280D51C1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23" y="3263900"/>
            <a:ext cx="430455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36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DF68-D9F6-4783-953F-4E4947F0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372" y="-56557"/>
            <a:ext cx="10515600" cy="1325563"/>
          </a:xfrm>
        </p:spPr>
        <p:txBody>
          <a:bodyPr/>
          <a:lstStyle/>
          <a:p>
            <a:r>
              <a:rPr lang="cs-CZ" dirty="0"/>
              <a:t>Western </a:t>
            </a:r>
            <a:r>
              <a:rPr lang="cs-CZ" dirty="0" err="1"/>
              <a:t>blot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51D195-B487-4239-AEBF-5CE3BD22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79" y="1001501"/>
            <a:ext cx="6028166" cy="4351338"/>
          </a:xfrm>
        </p:spPr>
        <p:txBody>
          <a:bodyPr/>
          <a:lstStyle/>
          <a:p>
            <a:r>
              <a:rPr lang="cs-CZ" sz="2000" dirty="0"/>
              <a:t>Rozdělení proteinů SDS-PAGE, poté imunochemická detekce</a:t>
            </a:r>
          </a:p>
          <a:p>
            <a:r>
              <a:rPr lang="cs-CZ" sz="2000" dirty="0"/>
              <a:t>PVDF, </a:t>
            </a:r>
            <a:r>
              <a:rPr lang="cs-CZ" sz="2000" dirty="0" err="1"/>
              <a:t>nitrocelulozové</a:t>
            </a:r>
            <a:r>
              <a:rPr lang="cs-CZ" sz="2000" dirty="0"/>
              <a:t> membrány</a:t>
            </a:r>
          </a:p>
          <a:p>
            <a:r>
              <a:rPr lang="cs-CZ" sz="2000" dirty="0"/>
              <a:t>Blokování membrány (mléko, BSA)</a:t>
            </a:r>
          </a:p>
          <a:p>
            <a:r>
              <a:rPr lang="cs-CZ" sz="2000" dirty="0"/>
              <a:t>Inkubace s protilátkami</a:t>
            </a:r>
          </a:p>
          <a:p>
            <a:endParaRPr lang="cs-CZ" dirty="0"/>
          </a:p>
        </p:txBody>
      </p:sp>
      <p:pic>
        <p:nvPicPr>
          <p:cNvPr id="4098" name="Picture 2" descr="The brief processes of WB">
            <a:extLst>
              <a:ext uri="{FF2B5EF4-FFF2-40B4-BE49-F238E27FC236}">
                <a16:creationId xmlns:a16="http://schemas.microsoft.com/office/drawing/2014/main" id="{6E94DABB-B1A6-487C-9532-25795DC0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8" y="2913653"/>
            <a:ext cx="5326139" cy="38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estern Blot Detection Methods">
            <a:extLst>
              <a:ext uri="{FF2B5EF4-FFF2-40B4-BE49-F238E27FC236}">
                <a16:creationId xmlns:a16="http://schemas.microsoft.com/office/drawing/2014/main" id="{0E709870-7FCA-4E6A-87C0-6382AFD9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31" y="663513"/>
            <a:ext cx="568642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estern blot analysis of Akt phosphorylation status 5 (A), 30 (B), and... |  Download Scientific Diagram">
            <a:extLst>
              <a:ext uri="{FF2B5EF4-FFF2-40B4-BE49-F238E27FC236}">
                <a16:creationId xmlns:a16="http://schemas.microsoft.com/office/drawing/2014/main" id="{A0499D4B-9FA6-4EA8-8E0D-26355B2EA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16" y="3903945"/>
            <a:ext cx="4764257" cy="28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1A48455-531F-4C32-9918-8774EA848AC7}"/>
              </a:ext>
            </a:extLst>
          </p:cNvPr>
          <p:cNvSpPr txBox="1">
            <a:spLocks/>
          </p:cNvSpPr>
          <p:nvPr/>
        </p:nvSpPr>
        <p:spPr>
          <a:xfrm>
            <a:off x="7061848" y="33556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 kvantitativní metoda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BEC83AF-40BC-4309-92A3-62BC4E23B440}"/>
              </a:ext>
            </a:extLst>
          </p:cNvPr>
          <p:cNvSpPr txBox="1">
            <a:spLocks/>
          </p:cNvSpPr>
          <p:nvPr/>
        </p:nvSpPr>
        <p:spPr>
          <a:xfrm>
            <a:off x="6934200" y="663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Detekce</a:t>
            </a:r>
          </a:p>
        </p:txBody>
      </p:sp>
    </p:spTree>
    <p:extLst>
      <p:ext uri="{BB962C8B-B14F-4D97-AF65-F5344CB8AC3E}">
        <p14:creationId xmlns:p14="http://schemas.microsoft.com/office/powerpoint/2010/main" val="1489581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ECD2-6D23-4FEF-ADA4-AD0E482D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Southern</a:t>
            </a:r>
            <a:r>
              <a:rPr lang="cs-CZ" dirty="0"/>
              <a:t> a </a:t>
            </a:r>
            <a:r>
              <a:rPr lang="cs-CZ" dirty="0" err="1"/>
              <a:t>Northern</a:t>
            </a:r>
            <a:r>
              <a:rPr lang="cs-CZ" dirty="0"/>
              <a:t> </a:t>
            </a:r>
            <a:r>
              <a:rPr lang="cs-CZ" dirty="0" err="1"/>
              <a:t>blot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20A35-2DC4-4530-B0BB-DCF1B034F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Detekce DNA nebo RNA</a:t>
            </a:r>
          </a:p>
          <a:p>
            <a:r>
              <a:rPr lang="cs-CZ" dirty="0"/>
              <a:t>Radioaktivně značené DNA </a:t>
            </a:r>
            <a:r>
              <a:rPr lang="cs-CZ" dirty="0" err="1"/>
              <a:t>próby</a:t>
            </a:r>
            <a:endParaRPr lang="cs-CZ" dirty="0"/>
          </a:p>
        </p:txBody>
      </p:sp>
      <p:pic>
        <p:nvPicPr>
          <p:cNvPr id="5122" name="Picture 2" descr="Southern Blotting - MyBioSource Learning Center">
            <a:extLst>
              <a:ext uri="{FF2B5EF4-FFF2-40B4-BE49-F238E27FC236}">
                <a16:creationId xmlns:a16="http://schemas.microsoft.com/office/drawing/2014/main" id="{7A093248-6EC1-4ECF-9DF5-FE900884E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990849"/>
            <a:ext cx="5029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rthern blot – Wikipedie">
            <a:extLst>
              <a:ext uri="{FF2B5EF4-FFF2-40B4-BE49-F238E27FC236}">
                <a16:creationId xmlns:a16="http://schemas.microsoft.com/office/drawing/2014/main" id="{72A68FC6-63F0-4FC6-B70A-CC6C5906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303524"/>
            <a:ext cx="4641850" cy="387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2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661CD-BA90-40E2-AF34-B94F4A0B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1" y="133165"/>
            <a:ext cx="10515600" cy="1325563"/>
          </a:xfrm>
        </p:spPr>
        <p:txBody>
          <a:bodyPr/>
          <a:lstStyle/>
          <a:p>
            <a:r>
              <a:rPr lang="cs-CZ" dirty="0"/>
              <a:t>Průtoková </a:t>
            </a:r>
            <a:r>
              <a:rPr lang="cs-CZ" dirty="0" err="1"/>
              <a:t>cytometrie</a:t>
            </a:r>
            <a:r>
              <a:rPr lang="cs-CZ" dirty="0"/>
              <a:t> + </a:t>
            </a:r>
            <a:r>
              <a:rPr lang="cs-CZ" dirty="0" err="1"/>
              <a:t>sorter</a:t>
            </a:r>
            <a:r>
              <a:rPr lang="cs-CZ" dirty="0"/>
              <a:t> (FACS)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D781AD-A242-462A-ACA0-E26D17EAF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550"/>
            <a:ext cx="4177683" cy="4351338"/>
          </a:xfrm>
        </p:spPr>
        <p:txBody>
          <a:bodyPr>
            <a:normAutofit/>
          </a:bodyPr>
          <a:lstStyle/>
          <a:p>
            <a:r>
              <a:rPr lang="cs-CZ" sz="2000" dirty="0"/>
              <a:t>Průtokové „měření“ buněk</a:t>
            </a:r>
          </a:p>
          <a:p>
            <a:r>
              <a:rPr lang="cs-CZ" sz="2000" dirty="0"/>
              <a:t>Charakterizace a kvantifikace buněk v suspenzi</a:t>
            </a:r>
          </a:p>
          <a:p>
            <a:r>
              <a:rPr lang="cs-CZ" sz="2000" dirty="0"/>
              <a:t>Stanovení buněčného cyklu</a:t>
            </a:r>
          </a:p>
          <a:p>
            <a:r>
              <a:rPr lang="cs-CZ" sz="2000" dirty="0"/>
              <a:t>Analýza krve</a:t>
            </a:r>
          </a:p>
          <a:p>
            <a:r>
              <a:rPr lang="cs-CZ" sz="2000" dirty="0"/>
              <a:t>Diagnostika</a:t>
            </a:r>
          </a:p>
        </p:txBody>
      </p:sp>
      <p:pic>
        <p:nvPicPr>
          <p:cNvPr id="2050" name="Picture 2" descr="How Does Flow Cytometry Works ?">
            <a:extLst>
              <a:ext uri="{FF2B5EF4-FFF2-40B4-BE49-F238E27FC236}">
                <a16:creationId xmlns:a16="http://schemas.microsoft.com/office/drawing/2014/main" id="{667B82BA-4B5A-4731-8D5A-F6E688DC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24" y="1174641"/>
            <a:ext cx="5592996" cy="53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D FACSAria™ III Cell Sorter | BD Biosciences-US">
            <a:extLst>
              <a:ext uri="{FF2B5EF4-FFF2-40B4-BE49-F238E27FC236}">
                <a16:creationId xmlns:a16="http://schemas.microsoft.com/office/drawing/2014/main" id="{54CE2F8B-F576-42F2-9C55-609570E8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01" y="4171341"/>
            <a:ext cx="4542273" cy="2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14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B2590-2777-4DD1-A938-DD7134B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B6884C-EF78-4099-B96F-73AF0C7C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Flow Cytometry - A Survey and the Basics">
            <a:extLst>
              <a:ext uri="{FF2B5EF4-FFF2-40B4-BE49-F238E27FC236}">
                <a16:creationId xmlns:a16="http://schemas.microsoft.com/office/drawing/2014/main" id="{05136376-124E-4145-BD16-D97B65D7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1332512"/>
            <a:ext cx="5762625" cy="472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98EFAB-D440-43B1-A658-23D5833B3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1483432"/>
            <a:ext cx="5277690" cy="424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47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3EE98-65B1-4EED-9CDB-A0AF8F14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PCR (polymerázová řetězová reakce)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24427-AB25-48F6-8F5F-04E58769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34"/>
            <a:ext cx="10515600" cy="4351338"/>
          </a:xfrm>
        </p:spPr>
        <p:txBody>
          <a:bodyPr/>
          <a:lstStyle/>
          <a:p>
            <a:r>
              <a:rPr lang="cs-CZ" dirty="0"/>
              <a:t>Amplifikace specifického úseku DNA „ve zkumavce“</a:t>
            </a:r>
          </a:p>
          <a:p>
            <a:r>
              <a:rPr lang="cs-CZ" dirty="0"/>
              <a:t>Termostabilní DNA polymeráza (první - </a:t>
            </a:r>
            <a:r>
              <a:rPr lang="cs-CZ" i="1" dirty="0" err="1"/>
              <a:t>Thermus</a:t>
            </a:r>
            <a:r>
              <a:rPr lang="cs-CZ" i="1" dirty="0"/>
              <a:t> </a:t>
            </a:r>
            <a:r>
              <a:rPr lang="cs-CZ" i="1" dirty="0" err="1"/>
              <a:t>aquaticus</a:t>
            </a:r>
            <a:r>
              <a:rPr lang="cs-CZ" i="1" dirty="0"/>
              <a:t> </a:t>
            </a:r>
            <a:r>
              <a:rPr lang="cs-CZ" dirty="0"/>
              <a:t>= </a:t>
            </a:r>
            <a:r>
              <a:rPr lang="cs-CZ" dirty="0" err="1"/>
              <a:t>Taq</a:t>
            </a:r>
            <a:r>
              <a:rPr lang="cs-CZ" dirty="0"/>
              <a:t>)</a:t>
            </a:r>
          </a:p>
          <a:p>
            <a:r>
              <a:rPr lang="cs-CZ" dirty="0" err="1"/>
              <a:t>Sekvenování</a:t>
            </a:r>
            <a:r>
              <a:rPr lang="cs-CZ" dirty="0"/>
              <a:t>, analýza genů, mutageneze, genová exprese (</a:t>
            </a:r>
            <a:r>
              <a:rPr lang="cs-CZ" dirty="0" err="1"/>
              <a:t>qPCR</a:t>
            </a:r>
            <a:r>
              <a:rPr lang="cs-CZ" dirty="0"/>
              <a:t>), klonování, diagnostika, identifikace osob, paternitní test…</a:t>
            </a:r>
          </a:p>
        </p:txBody>
      </p:sp>
      <p:pic>
        <p:nvPicPr>
          <p:cNvPr id="4" name="Picture 2" descr="Schematic drawing of a complete PCR cycle">
            <a:extLst>
              <a:ext uri="{FF2B5EF4-FFF2-40B4-BE49-F238E27FC236}">
                <a16:creationId xmlns:a16="http://schemas.microsoft.com/office/drawing/2014/main" id="{0E058D94-B3DB-4E34-A2BD-48EFB2F7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90" y="3522027"/>
            <a:ext cx="7622219" cy="326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2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2AC6B-5B80-454A-BDE3-5734D1CD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 - PCR</a:t>
            </a:r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E43405-128D-4DE1-8684-FBBB68936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84" y="4810075"/>
            <a:ext cx="1832450" cy="1682800"/>
          </a:xfrm>
        </p:spPr>
      </p:pic>
      <p:pic>
        <p:nvPicPr>
          <p:cNvPr id="2050" name="Picture 2" descr="Polymerase chain reaction - Wikipedia">
            <a:extLst>
              <a:ext uri="{FF2B5EF4-FFF2-40B4-BE49-F238E27FC236}">
                <a16:creationId xmlns:a16="http://schemas.microsoft.com/office/drawing/2014/main" id="{A2F46745-E324-4673-8C15-6A4C2AE2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223" y="2678817"/>
            <a:ext cx="2336011" cy="19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olymerase chain reaction plate sits at the Genetic Signatures Ltd....  News Photo - Getty Images">
            <a:extLst>
              <a:ext uri="{FF2B5EF4-FFF2-40B4-BE49-F238E27FC236}">
                <a16:creationId xmlns:a16="http://schemas.microsoft.com/office/drawing/2014/main" id="{C9E2572E-70CC-41F6-B2FC-BF8BA15E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04" y="207706"/>
            <a:ext cx="3547623" cy="23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T-PCR/RT-qPCR Troubleshooting | PCR Technologies Guide | Sigma-Aldrich">
            <a:extLst>
              <a:ext uri="{FF2B5EF4-FFF2-40B4-BE49-F238E27FC236}">
                <a16:creationId xmlns:a16="http://schemas.microsoft.com/office/drawing/2014/main" id="{4FEB6F6C-7B9C-4769-8923-3A4C2AD6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6" y="4284058"/>
            <a:ext cx="3996023" cy="24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F02370A8-462E-4ECB-A1B2-443AD0F3F730}"/>
              </a:ext>
            </a:extLst>
          </p:cNvPr>
          <p:cNvSpPr txBox="1">
            <a:spLocks/>
          </p:cNvSpPr>
          <p:nvPr/>
        </p:nvSpPr>
        <p:spPr>
          <a:xfrm>
            <a:off x="394168" y="1535422"/>
            <a:ext cx="6263936" cy="4865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Kvantifikace RNA (absolutní x relativní)</a:t>
            </a:r>
          </a:p>
          <a:p>
            <a:r>
              <a:rPr lang="cs-CZ" dirty="0"/>
              <a:t>Izolace RNA</a:t>
            </a:r>
          </a:p>
          <a:p>
            <a:r>
              <a:rPr lang="cs-CZ" dirty="0"/>
              <a:t>Přepis do </a:t>
            </a:r>
            <a:r>
              <a:rPr lang="cs-CZ" dirty="0" err="1"/>
              <a:t>cDNA</a:t>
            </a:r>
            <a:r>
              <a:rPr lang="cs-CZ" dirty="0"/>
              <a:t> (reverzní transkripce)</a:t>
            </a:r>
          </a:p>
          <a:p>
            <a:r>
              <a:rPr lang="cs-CZ" dirty="0"/>
              <a:t>Přidání reakční směsi (pufr, polymeráza, nukleotidy, Mg</a:t>
            </a:r>
            <a:r>
              <a:rPr lang="cs-CZ" baseline="30000" dirty="0"/>
              <a:t>2+</a:t>
            </a:r>
            <a:r>
              <a:rPr lang="cs-CZ" dirty="0"/>
              <a:t>, </a:t>
            </a:r>
            <a:r>
              <a:rPr lang="cs-CZ" dirty="0" err="1"/>
              <a:t>primery</a:t>
            </a:r>
            <a:r>
              <a:rPr lang="cs-CZ" dirty="0"/>
              <a:t>, DNA – vázající fluorescenční barvička)</a:t>
            </a:r>
          </a:p>
          <a:p>
            <a:r>
              <a:rPr lang="cs-CZ" dirty="0" err="1"/>
              <a:t>qPCR</a:t>
            </a:r>
            <a:r>
              <a:rPr lang="cs-CZ" dirty="0"/>
              <a:t> přístroj (</a:t>
            </a:r>
            <a:r>
              <a:rPr lang="cs-CZ" dirty="0" err="1"/>
              <a:t>termoblok</a:t>
            </a:r>
            <a:r>
              <a:rPr lang="cs-CZ" dirty="0"/>
              <a:t> + kontinuální čtení fluorescence)</a:t>
            </a:r>
          </a:p>
          <a:p>
            <a:endParaRPr lang="cs-CZ" dirty="0"/>
          </a:p>
          <a:p>
            <a:r>
              <a:rPr lang="cs-CZ" dirty="0"/>
              <a:t>Studium genové exprese</a:t>
            </a:r>
          </a:p>
          <a:p>
            <a:r>
              <a:rPr lang="cs-CZ" dirty="0"/>
              <a:t>Diagnostika (SARS-Cov2, rakovina…)</a:t>
            </a:r>
          </a:p>
          <a:p>
            <a:r>
              <a:rPr lang="cs-CZ" dirty="0"/>
              <a:t>Přítomnost patogenů</a:t>
            </a:r>
          </a:p>
          <a:p>
            <a:r>
              <a:rPr lang="cs-CZ" dirty="0"/>
              <a:t>Detekce GMO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8295AD4-0837-4BD8-93AE-FA3BF14690E7}"/>
              </a:ext>
            </a:extLst>
          </p:cNvPr>
          <p:cNvSpPr txBox="1"/>
          <p:nvPr/>
        </p:nvSpPr>
        <p:spPr>
          <a:xfrm>
            <a:off x="10205727" y="6465628"/>
            <a:ext cx="188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SYBR green</a:t>
            </a:r>
          </a:p>
        </p:txBody>
      </p:sp>
    </p:spTree>
    <p:extLst>
      <p:ext uri="{BB962C8B-B14F-4D97-AF65-F5344CB8AC3E}">
        <p14:creationId xmlns:p14="http://schemas.microsoft.com/office/powerpoint/2010/main" val="862866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581D9-A672-4896-9B86-C72E8634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DNA čipy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656FA-0F41-4A61-AEF4-1F2694C8A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Gene Expression Tools - Catecholaminergic Polymorphic Ventricular  Tachycardia">
            <a:extLst>
              <a:ext uri="{FF2B5EF4-FFF2-40B4-BE49-F238E27FC236}">
                <a16:creationId xmlns:a16="http://schemas.microsoft.com/office/drawing/2014/main" id="{72756EE9-7718-43BB-80B5-7B00CC9F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54" y="2486819"/>
            <a:ext cx="2857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NA Microarray">
            <a:extLst>
              <a:ext uri="{FF2B5EF4-FFF2-40B4-BE49-F238E27FC236}">
                <a16:creationId xmlns:a16="http://schemas.microsoft.com/office/drawing/2014/main" id="{84A1FF62-E66F-4E42-8A1C-D650B683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4" y="1825625"/>
            <a:ext cx="762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04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4A1BB-F9DE-400F-8567-3121588F0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Tkáňové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DA46C-B94D-47F2-BEF7-372198C02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829550" cy="4351338"/>
          </a:xfrm>
        </p:spPr>
        <p:txBody>
          <a:bodyPr/>
          <a:lstStyle/>
          <a:p>
            <a:r>
              <a:rPr lang="cs-CZ" dirty="0"/>
              <a:t>Kultivace nejčastěji savčích buněčných „</a:t>
            </a:r>
            <a:r>
              <a:rPr lang="cs-CZ" dirty="0" err="1"/>
              <a:t>imortalizovaných</a:t>
            </a:r>
            <a:r>
              <a:rPr lang="cs-CZ" dirty="0"/>
              <a:t>“ nebo primárních kultur</a:t>
            </a:r>
          </a:p>
          <a:p>
            <a:r>
              <a:rPr lang="cs-CZ" dirty="0"/>
              <a:t>Buněčné </a:t>
            </a:r>
            <a:r>
              <a:rPr lang="cs-CZ" i="1" dirty="0"/>
              <a:t>(in vitro) </a:t>
            </a:r>
            <a:r>
              <a:rPr lang="cs-CZ" dirty="0"/>
              <a:t>experimenty</a:t>
            </a:r>
          </a:p>
          <a:p>
            <a:r>
              <a:rPr lang="cs-CZ" dirty="0"/>
              <a:t>Vývoj léčiv, exprese proteinů</a:t>
            </a:r>
          </a:p>
        </p:txBody>
      </p:sp>
      <p:pic>
        <p:nvPicPr>
          <p:cNvPr id="1026" name="Picture 2" descr="Cell Culture Market Grow at 7.1% Global Size, Segments Overview,  Competitive Share Analysis, New Technology, Upcoming Developments and  Business Outlook To 2024 | Medgadget">
            <a:extLst>
              <a:ext uri="{FF2B5EF4-FFF2-40B4-BE49-F238E27FC236}">
                <a16:creationId xmlns:a16="http://schemas.microsoft.com/office/drawing/2014/main" id="{433382E7-C878-4A3E-A8CC-027E0DC33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0" y="4072506"/>
            <a:ext cx="4802657" cy="23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a cervical cancer cells, fluorescence light micrograph - Stock Image -  C036/9596 - Science Photo Library">
            <a:extLst>
              <a:ext uri="{FF2B5EF4-FFF2-40B4-BE49-F238E27FC236}">
                <a16:creationId xmlns:a16="http://schemas.microsoft.com/office/drawing/2014/main" id="{FFF6D66F-F1A1-4B10-B0B1-66CE273E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4072506"/>
            <a:ext cx="3347037" cy="25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ypes of Laminar Flow Cabinets – Uses and Benefits – Information Guide">
            <a:extLst>
              <a:ext uri="{FF2B5EF4-FFF2-40B4-BE49-F238E27FC236}">
                <a16:creationId xmlns:a16="http://schemas.microsoft.com/office/drawing/2014/main" id="{1CE31422-41F9-43D4-BCA1-7175077D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37" y="185395"/>
            <a:ext cx="2153688" cy="29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2 Incubators ST-45 and ST-180 - Sbiotec">
            <a:extLst>
              <a:ext uri="{FF2B5EF4-FFF2-40B4-BE49-F238E27FC236}">
                <a16:creationId xmlns:a16="http://schemas.microsoft.com/office/drawing/2014/main" id="{61487C89-E45D-4BEC-8074-83C54349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29000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06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D42CF-005F-4841-8717-00D098A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5736"/>
            <a:ext cx="10515600" cy="1325563"/>
          </a:xfrm>
        </p:spPr>
        <p:txBody>
          <a:bodyPr/>
          <a:lstStyle/>
          <a:p>
            <a:r>
              <a:rPr lang="cs-CZ" dirty="0" err="1"/>
              <a:t>Reportérové</a:t>
            </a:r>
            <a:r>
              <a:rPr lang="cs-CZ" dirty="0"/>
              <a:t> „eseje“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B6943-DE12-4B6A-83FB-15A646B26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A Deep Dive Into the Luciferase Assay: What It is, How It Works and More |  GoldBio">
            <a:extLst>
              <a:ext uri="{FF2B5EF4-FFF2-40B4-BE49-F238E27FC236}">
                <a16:creationId xmlns:a16="http://schemas.microsoft.com/office/drawing/2014/main" id="{D6CE2E6F-E91F-4E3B-9AEE-374F1374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12" y="1333844"/>
            <a:ext cx="4029075" cy="50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uciferase reporter vector -Isogen Life Science">
            <a:extLst>
              <a:ext uri="{FF2B5EF4-FFF2-40B4-BE49-F238E27FC236}">
                <a16:creationId xmlns:a16="http://schemas.microsoft.com/office/drawing/2014/main" id="{3F4A0074-6B7C-479E-97D9-F76C9B06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896081"/>
            <a:ext cx="41910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uciferase Reporter Assays: An Overview">
            <a:extLst>
              <a:ext uri="{FF2B5EF4-FFF2-40B4-BE49-F238E27FC236}">
                <a16:creationId xmlns:a16="http://schemas.microsoft.com/office/drawing/2014/main" id="{91BEF8FD-C3DF-4A1D-BAAF-07773C73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87" y="2419350"/>
            <a:ext cx="3418686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3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51143-86C1-4C8B-87B1-6271E4BB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366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Studium struktury </a:t>
            </a:r>
            <a:r>
              <a:rPr lang="cs-CZ" sz="3600" dirty="0" err="1"/>
              <a:t>methyltransferázy</a:t>
            </a:r>
            <a:r>
              <a:rPr lang="cs-CZ" sz="3600" dirty="0"/>
              <a:t> SARS-CoV-2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3C185B-0383-4061-BE64-D0CDC8580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RNA processing begins with the addition of a 5'-cap and a 3'-poly(rA)... |  Download Scientific Diagram">
            <a:extLst>
              <a:ext uri="{FF2B5EF4-FFF2-40B4-BE49-F238E27FC236}">
                <a16:creationId xmlns:a16="http://schemas.microsoft.com/office/drawing/2014/main" id="{F8363C20-0F24-4B04-A200-72856AB2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5" y="2083079"/>
            <a:ext cx="5013651" cy="191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ructural analysis of the SARS-CoV-2 methyltransferase complex involved in  RNA cap creation bound to sinefungin | Nature Communications">
            <a:extLst>
              <a:ext uri="{FF2B5EF4-FFF2-40B4-BE49-F238E27FC236}">
                <a16:creationId xmlns:a16="http://schemas.microsoft.com/office/drawing/2014/main" id="{0BF2400F-1C2B-4BA2-A715-92C48C16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10" y="1468329"/>
            <a:ext cx="65246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BC2833-93CE-45F4-B1FF-17A1BFD73860}"/>
              </a:ext>
            </a:extLst>
          </p:cNvPr>
          <p:cNvSpPr txBox="1"/>
          <p:nvPr/>
        </p:nvSpPr>
        <p:spPr>
          <a:xfrm>
            <a:off x="5764322" y="5452369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Krafcikova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, P.,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Silhan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, J.,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Nencka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, R. </a:t>
            </a:r>
            <a:r>
              <a:rPr lang="cs-CZ" sz="14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Structural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analysis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the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SARS-CoV-2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methyltransferase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complex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involved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in RNA cap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creation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bound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 to </a:t>
            </a:r>
            <a:r>
              <a:rPr lang="cs-CZ" sz="1400" b="0" i="0" dirty="0" err="1">
                <a:solidFill>
                  <a:srgbClr val="222222"/>
                </a:solidFill>
                <a:effectLst/>
                <a:latin typeface="-apple-system"/>
              </a:rPr>
              <a:t>sinefungin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cs-CZ" sz="1400" b="0" i="1" dirty="0" err="1">
                <a:solidFill>
                  <a:srgbClr val="222222"/>
                </a:solidFill>
                <a:effectLst/>
                <a:latin typeface="-apple-system"/>
              </a:rPr>
              <a:t>Nat</a:t>
            </a:r>
            <a:r>
              <a:rPr lang="cs-CZ" sz="1400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cs-CZ" sz="1400" b="0" i="1" dirty="0" err="1">
                <a:solidFill>
                  <a:srgbClr val="222222"/>
                </a:solidFill>
                <a:effectLst/>
                <a:latin typeface="-apple-system"/>
              </a:rPr>
              <a:t>Commun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cs-CZ" sz="1400" b="1" i="0" dirty="0">
                <a:solidFill>
                  <a:srgbClr val="222222"/>
                </a:solidFill>
                <a:effectLst/>
                <a:latin typeface="-apple-system"/>
              </a:rPr>
              <a:t>11, </a:t>
            </a:r>
            <a:r>
              <a:rPr lang="cs-CZ" sz="1400" b="0" i="0" dirty="0">
                <a:solidFill>
                  <a:srgbClr val="222222"/>
                </a:solidFill>
                <a:effectLst/>
                <a:latin typeface="-apple-system"/>
              </a:rPr>
              <a:t>3717 (2020). https://doi.org/10.1038/s41467-020-17495-9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741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4B30E-4307-40E1-A948-5F026F41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Produkce rekombinantních proteinů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F36D1A-D481-45F4-8EC1-9392C4D5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Klonování (tvorba plazmidu)</a:t>
            </a:r>
          </a:p>
          <a:p>
            <a:r>
              <a:rPr lang="cs-CZ" dirty="0"/>
              <a:t>Transformace / transfekce do buněk (bakterie/kvasinky/tkáňové kultury)</a:t>
            </a:r>
          </a:p>
          <a:p>
            <a:r>
              <a:rPr lang="cs-CZ" dirty="0"/>
              <a:t>Exprese (samovolná/indukovaná)</a:t>
            </a:r>
          </a:p>
          <a:p>
            <a:r>
              <a:rPr lang="cs-CZ" dirty="0"/>
              <a:t>Izolace (lýze buněk/odebrání média)</a:t>
            </a:r>
          </a:p>
          <a:p>
            <a:r>
              <a:rPr lang="cs-CZ" dirty="0"/>
              <a:t>Purifikace (IMAC, gelová chromatografie…)</a:t>
            </a:r>
          </a:p>
          <a:p>
            <a:r>
              <a:rPr lang="cs-CZ" dirty="0"/>
              <a:t>Dialýza/</a:t>
            </a:r>
            <a:r>
              <a:rPr lang="cs-CZ" dirty="0" err="1"/>
              <a:t>zakoncentrování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20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731D16-BA53-9724-4B0B-D95046689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6E8651-3613-3C6E-0C17-A00675DB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681037"/>
            <a:ext cx="673417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36AA97-7D4F-657D-F9DB-362B1274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Precipitační metody</a:t>
            </a:r>
          </a:p>
        </p:txBody>
      </p:sp>
    </p:spTree>
    <p:extLst>
      <p:ext uri="{BB962C8B-B14F-4D97-AF65-F5344CB8AC3E}">
        <p14:creationId xmlns:p14="http://schemas.microsoft.com/office/powerpoint/2010/main" val="255242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5F5C2-5D65-97E9-7B76-B7AB7FB3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Membránové separace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C9017C-35A3-2DC7-C8E1-24A616346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Dialýza</a:t>
            </a:r>
          </a:p>
        </p:txBody>
      </p:sp>
      <p:pic>
        <p:nvPicPr>
          <p:cNvPr id="2050" name="Picture 2" descr="Small-molecule dialysis using dialysis tubing">
            <a:extLst>
              <a:ext uri="{FF2B5EF4-FFF2-40B4-BE49-F238E27FC236}">
                <a16:creationId xmlns:a16="http://schemas.microsoft.com/office/drawing/2014/main" id="{3C78145A-34DD-667F-A5CB-41AD82CE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690688"/>
            <a:ext cx="7882882" cy="48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4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3E888-3D2D-4689-989C-EDFB876E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Afinitní chromatografie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4FC0F-89E5-4D0A-A264-A4D81AE66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1624512-18B5-44EB-BB9A-5B90CC36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18" y="1523664"/>
            <a:ext cx="6786563" cy="51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2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0BD89-143D-499C-B0EA-5583F88E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0" y="70643"/>
            <a:ext cx="10515600" cy="1325563"/>
          </a:xfrm>
        </p:spPr>
        <p:txBody>
          <a:bodyPr/>
          <a:lstStyle/>
          <a:p>
            <a:r>
              <a:rPr lang="cs-CZ" dirty="0"/>
              <a:t>Rentgenová krystalografie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22953D-3EF3-4B46-B134-F7781EBD6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What is X-ray Crystallography?. In a previous blog, we talked about how… |  by Macromoltek, Inc. | Medium">
            <a:extLst>
              <a:ext uri="{FF2B5EF4-FFF2-40B4-BE49-F238E27FC236}">
                <a16:creationId xmlns:a16="http://schemas.microsoft.com/office/drawing/2014/main" id="{FE3967AC-36C8-4DE6-931B-38F34FA3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3" y="2919413"/>
            <a:ext cx="7031182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lainer: what is X-ray crystallography?">
            <a:extLst>
              <a:ext uri="{FF2B5EF4-FFF2-40B4-BE49-F238E27FC236}">
                <a16:creationId xmlns:a16="http://schemas.microsoft.com/office/drawing/2014/main" id="{05896786-3498-4810-9E72-8AE9898D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57" y="3429000"/>
            <a:ext cx="32701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game has changed.' AI triumphs at solving protein structures | Science  | AAAS">
            <a:extLst>
              <a:ext uri="{FF2B5EF4-FFF2-40B4-BE49-F238E27FC236}">
                <a16:creationId xmlns:a16="http://schemas.microsoft.com/office/drawing/2014/main" id="{18740C8A-8617-4D68-A02C-75DB21C7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36" y="1701006"/>
            <a:ext cx="2530121" cy="14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mpton Research Crystal Gallery">
            <a:extLst>
              <a:ext uri="{FF2B5EF4-FFF2-40B4-BE49-F238E27FC236}">
                <a16:creationId xmlns:a16="http://schemas.microsoft.com/office/drawing/2014/main" id="{6A7EE983-FB1D-439D-8C38-47E8C38E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6726"/>
            <a:ext cx="314034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Synchrotron – Wikipedie">
            <a:extLst>
              <a:ext uri="{FF2B5EF4-FFF2-40B4-BE49-F238E27FC236}">
                <a16:creationId xmlns:a16="http://schemas.microsoft.com/office/drawing/2014/main" id="{E1AB5E39-1C77-4032-8F63-9112A001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89" y="1094841"/>
            <a:ext cx="2922883" cy="182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lectron density map with 2|Fo| - |Fc| coefficients for residues... |  Download Scientific Diagram">
            <a:extLst>
              <a:ext uri="{FF2B5EF4-FFF2-40B4-BE49-F238E27FC236}">
                <a16:creationId xmlns:a16="http://schemas.microsoft.com/office/drawing/2014/main" id="{14D16965-877A-4A99-A243-A4F5480D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580" y="70643"/>
            <a:ext cx="2168867" cy="15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389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600</Words>
  <Application>Microsoft Office PowerPoint</Application>
  <PresentationFormat>Širokoúhlá obrazovka</PresentationFormat>
  <Paragraphs>139</Paragraphs>
  <Slides>38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-apple-system</vt:lpstr>
      <vt:lpstr>Arial</vt:lpstr>
      <vt:lpstr>Calibri</vt:lpstr>
      <vt:lpstr>Calibri Light</vt:lpstr>
      <vt:lpstr>Motiv Office</vt:lpstr>
      <vt:lpstr>Laboratorní metody biochemie</vt:lpstr>
      <vt:lpstr>Obsah</vt:lpstr>
      <vt:lpstr>Struktura proteinů</vt:lpstr>
      <vt:lpstr>Studium struktury methyltransferázy SARS-CoV-2</vt:lpstr>
      <vt:lpstr>Produkce rekombinantních proteinů</vt:lpstr>
      <vt:lpstr>Precipitační metody</vt:lpstr>
      <vt:lpstr>Membránové separace</vt:lpstr>
      <vt:lpstr>Afinitní chromatografie</vt:lpstr>
      <vt:lpstr>Rentgenová krystalografie</vt:lpstr>
      <vt:lpstr>2D-NMR</vt:lpstr>
      <vt:lpstr>Cryo-EM</vt:lpstr>
      <vt:lpstr>Prezentace aplikace PowerPoint</vt:lpstr>
      <vt:lpstr>Alphafold</vt:lpstr>
      <vt:lpstr>Elektromigrační metody</vt:lpstr>
      <vt:lpstr>Agarozová elfo</vt:lpstr>
      <vt:lpstr>SDS - PAGE</vt:lpstr>
      <vt:lpstr>Prezentace aplikace PowerPoint</vt:lpstr>
      <vt:lpstr>Prezentace aplikace PowerPoint</vt:lpstr>
      <vt:lpstr>Měření interakcí protein-ligand</vt:lpstr>
      <vt:lpstr>FRET</vt:lpstr>
      <vt:lpstr>Prezentace aplikace PowerPoint</vt:lpstr>
      <vt:lpstr>DSF (differential scanning fluorimetry)</vt:lpstr>
      <vt:lpstr>Instrumentace</vt:lpstr>
      <vt:lpstr>Prezentace aplikace PowerPoint</vt:lpstr>
      <vt:lpstr>ECHO</vt:lpstr>
      <vt:lpstr>Prezentace aplikace PowerPoint</vt:lpstr>
      <vt:lpstr>FISH (Fluorescence in situ hybridization)</vt:lpstr>
      <vt:lpstr>Imunochemické metody</vt:lpstr>
      <vt:lpstr>ELISA (Enzyme-Linked ImmunoSorbent Assay)</vt:lpstr>
      <vt:lpstr>Western blot</vt:lpstr>
      <vt:lpstr>Southern a Northern blot</vt:lpstr>
      <vt:lpstr>Průtoková cytometrie + sorter (FACS)</vt:lpstr>
      <vt:lpstr>Prezentace aplikace PowerPoint</vt:lpstr>
      <vt:lpstr>PCR (polymerázová řetězová reakce)</vt:lpstr>
      <vt:lpstr>RT - PCR</vt:lpstr>
      <vt:lpstr>DNA čipy</vt:lpstr>
      <vt:lpstr>Tkáňové kultury</vt:lpstr>
      <vt:lpstr>Reportérové „eseje“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Laboratorní metody biochemie</dc:title>
  <dc:creator>jan.voldrich@iol.cz</dc:creator>
  <cp:lastModifiedBy>Gabriel</cp:lastModifiedBy>
  <cp:revision>133</cp:revision>
  <dcterms:created xsi:type="dcterms:W3CDTF">2021-03-06T18:23:12Z</dcterms:created>
  <dcterms:modified xsi:type="dcterms:W3CDTF">2022-05-09T14:37:19Z</dcterms:modified>
</cp:coreProperties>
</file>