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96" r:id="rId3"/>
    <p:sldId id="328" r:id="rId4"/>
    <p:sldId id="302" r:id="rId5"/>
    <p:sldId id="297" r:id="rId6"/>
    <p:sldId id="298" r:id="rId7"/>
    <p:sldId id="257" r:id="rId8"/>
    <p:sldId id="329" r:id="rId9"/>
    <p:sldId id="263" r:id="rId10"/>
    <p:sldId id="261" r:id="rId11"/>
    <p:sldId id="264" r:id="rId12"/>
    <p:sldId id="291" r:id="rId13"/>
    <p:sldId id="290" r:id="rId14"/>
    <p:sldId id="292" r:id="rId15"/>
    <p:sldId id="289" r:id="rId16"/>
    <p:sldId id="293" r:id="rId17"/>
    <p:sldId id="294" r:id="rId18"/>
    <p:sldId id="268" r:id="rId19"/>
    <p:sldId id="258" r:id="rId20"/>
    <p:sldId id="327" r:id="rId21"/>
    <p:sldId id="325" r:id="rId22"/>
    <p:sldId id="324" r:id="rId23"/>
    <p:sldId id="326" r:id="rId24"/>
    <p:sldId id="269" r:id="rId25"/>
    <p:sldId id="323" r:id="rId26"/>
    <p:sldId id="303" r:id="rId27"/>
    <p:sldId id="304" r:id="rId28"/>
    <p:sldId id="266" r:id="rId29"/>
    <p:sldId id="259" r:id="rId30"/>
    <p:sldId id="275" r:id="rId31"/>
    <p:sldId id="276" r:id="rId32"/>
    <p:sldId id="260" r:id="rId33"/>
    <p:sldId id="271" r:id="rId34"/>
    <p:sldId id="270" r:id="rId35"/>
    <p:sldId id="274" r:id="rId36"/>
    <p:sldId id="300" r:id="rId37"/>
    <p:sldId id="305" r:id="rId38"/>
    <p:sldId id="306" r:id="rId39"/>
    <p:sldId id="307" r:id="rId40"/>
    <p:sldId id="330" r:id="rId41"/>
    <p:sldId id="308" r:id="rId42"/>
    <p:sldId id="309" r:id="rId43"/>
    <p:sldId id="272" r:id="rId44"/>
    <p:sldId id="284" r:id="rId45"/>
    <p:sldId id="273" r:id="rId46"/>
    <p:sldId id="299" r:id="rId47"/>
    <p:sldId id="278" r:id="rId48"/>
    <p:sldId id="279" r:id="rId49"/>
    <p:sldId id="280" r:id="rId50"/>
    <p:sldId id="311" r:id="rId51"/>
    <p:sldId id="312" r:id="rId52"/>
    <p:sldId id="314" r:id="rId53"/>
    <p:sldId id="281" r:id="rId54"/>
    <p:sldId id="288" r:id="rId55"/>
    <p:sldId id="282" r:id="rId56"/>
    <p:sldId id="283" r:id="rId57"/>
    <p:sldId id="316" r:id="rId58"/>
    <p:sldId id="317" r:id="rId59"/>
    <p:sldId id="318" r:id="rId60"/>
    <p:sldId id="322" r:id="rId61"/>
    <p:sldId id="319" r:id="rId62"/>
    <p:sldId id="320" r:id="rId63"/>
    <p:sldId id="321" r:id="rId64"/>
  </p:sldIdLst>
  <p:sldSz cx="9144000" cy="6858000" type="screen4x3"/>
  <p:notesSz cx="7315200" cy="96012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2458E33-7ED2-41C6-9F94-1AFC0E3A64B8}">
          <p14:sldIdLst>
            <p14:sldId id="256"/>
            <p14:sldId id="296"/>
          </p14:sldIdLst>
        </p14:section>
        <p14:section name="Oddíl bez názvu" id="{D2D13A22-59A1-463E-A3BF-3213EB63D801}">
          <p14:sldIdLst>
            <p14:sldId id="328"/>
            <p14:sldId id="302"/>
            <p14:sldId id="297"/>
            <p14:sldId id="298"/>
            <p14:sldId id="257"/>
            <p14:sldId id="329"/>
            <p14:sldId id="263"/>
            <p14:sldId id="261"/>
            <p14:sldId id="264"/>
            <p14:sldId id="291"/>
            <p14:sldId id="290"/>
            <p14:sldId id="292"/>
            <p14:sldId id="289"/>
            <p14:sldId id="293"/>
            <p14:sldId id="294"/>
            <p14:sldId id="268"/>
            <p14:sldId id="258"/>
            <p14:sldId id="327"/>
            <p14:sldId id="325"/>
            <p14:sldId id="324"/>
            <p14:sldId id="326"/>
            <p14:sldId id="269"/>
            <p14:sldId id="323"/>
            <p14:sldId id="303"/>
            <p14:sldId id="304"/>
            <p14:sldId id="266"/>
            <p14:sldId id="259"/>
            <p14:sldId id="275"/>
            <p14:sldId id="276"/>
            <p14:sldId id="260"/>
            <p14:sldId id="271"/>
            <p14:sldId id="270"/>
            <p14:sldId id="274"/>
            <p14:sldId id="300"/>
            <p14:sldId id="305"/>
            <p14:sldId id="306"/>
            <p14:sldId id="307"/>
            <p14:sldId id="330"/>
            <p14:sldId id="308"/>
            <p14:sldId id="309"/>
            <p14:sldId id="272"/>
            <p14:sldId id="284"/>
            <p14:sldId id="273"/>
            <p14:sldId id="299"/>
            <p14:sldId id="278"/>
            <p14:sldId id="279"/>
            <p14:sldId id="280"/>
            <p14:sldId id="311"/>
            <p14:sldId id="312"/>
            <p14:sldId id="314"/>
            <p14:sldId id="281"/>
            <p14:sldId id="288"/>
            <p14:sldId id="282"/>
            <p14:sldId id="283"/>
            <p14:sldId id="316"/>
            <p14:sldId id="317"/>
            <p14:sldId id="318"/>
            <p14:sldId id="322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4670" autoAdjust="0"/>
  </p:normalViewPr>
  <p:slideViewPr>
    <p:cSldViewPr>
      <p:cViewPr varScale="1">
        <p:scale>
          <a:sx n="105" d="100"/>
          <a:sy n="105" d="100"/>
        </p:scale>
        <p:origin x="1062" y="108"/>
      </p:cViewPr>
      <p:guideLst>
        <p:guide orient="horz" pos="1296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385E539-1CB4-474A-812D-9493F305FBA6}" type="datetimeFigureOut">
              <a:rPr lang="cs-CZ"/>
              <a:pPr>
                <a:defRPr/>
              </a:pPr>
              <a:t>27.04.2022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F229191-270E-419C-ADD4-EBB84AFF7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E1DAE-C896-4BEC-AFC3-C9E3D828B641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60D04-1F33-40F8-80ED-59EE0371E3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7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0D04-1F33-40F8-80ED-59EE0371E39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84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EF41-CB55-4763-98E4-F46DFE28FC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474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FF44B-BB56-4EB8-86AF-9F7788D8B2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813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21D69-9645-4557-BA79-975624C8F2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498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958EA-548B-42FF-9774-519BC79E18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002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3C171-B94E-4DD2-B13D-85303C41E1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788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F2C2-41BF-4E6C-B4CF-FAABBE8AF2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6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7DEA9-7250-49BB-844D-F0CF96C254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993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8C8F4-FF60-4D54-8FDF-80E2A306BD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749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54A0A-053B-4380-B035-EAC021D535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284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0EEB7-2FA1-4C37-B2F9-2FD73CF0AB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466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40B74-24CB-4A7C-9A3F-E46CC6240C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35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A909EA-D2F7-4244-9F12-E66C2D7A9F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4700" y="115092"/>
            <a:ext cx="7772400" cy="1655763"/>
          </a:xfrm>
        </p:spPr>
        <p:txBody>
          <a:bodyPr/>
          <a:lstStyle/>
          <a:p>
            <a:pPr eaLnBrk="1" hangingPunct="1"/>
            <a:r>
              <a:rPr lang="cs-CZ" alt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Repetitorium chemie X.</a:t>
            </a:r>
            <a:br>
              <a:rPr lang="cs-CZ" alt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2022)</a:t>
            </a:r>
            <a:endParaRPr lang="cs-CZ" alt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0345" y="2132856"/>
            <a:ext cx="8207375" cy="1584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Instrumentální organická analýza</a:t>
            </a:r>
          </a:p>
          <a:p>
            <a:pPr eaLnBrk="1" hangingPunct="1">
              <a:lnSpc>
                <a:spcPct val="80000"/>
              </a:lnSpc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cs-CZ" alt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zastávkou u veledůležitého Lambert-Beerova zákona </a:t>
            </a:r>
          </a:p>
          <a:p>
            <a:pPr algn="l" eaLnBrk="1" hangingPunct="1">
              <a:lnSpc>
                <a:spcPct val="80000"/>
              </a:lnSpc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odhalení tajemství </a:t>
            </a:r>
            <a:r>
              <a:rPr lang="cs-CZ" alt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Bradforda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alt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Bradfordové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kdo je </a:t>
            </a:r>
            <a:r>
              <a:rPr lang="cs-CZ" alt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Marion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2959100"/>
            <a:ext cx="2093913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959100"/>
            <a:ext cx="44005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2959100"/>
            <a:ext cx="19494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Sumární vzorec a název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11263" y="1600200"/>
            <a:ext cx="67198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2000" y="3352800"/>
            <a:ext cx="7620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6-(2-hydroxypropyl)-13</a:t>
            </a:r>
            <a:r>
              <a:rPr lang="cs-CZ" altLang="cs-CZ" sz="2400" i="1"/>
              <a:t>H</a:t>
            </a:r>
            <a:r>
              <a:rPr lang="cs-CZ" altLang="cs-CZ" sz="2400"/>
              <a:t>-benzodiazepino</a:t>
            </a:r>
            <a:r>
              <a:rPr lang="en-US" altLang="cs-CZ" sz="2400"/>
              <a:t>[2,3-b]chinoxalin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6-(2-hydroxypropyl)-13</a:t>
            </a:r>
            <a:r>
              <a:rPr lang="cs-CZ" altLang="cs-CZ" sz="2400" i="1"/>
              <a:t>H</a:t>
            </a:r>
            <a:r>
              <a:rPr lang="cs-CZ" altLang="cs-CZ" sz="2400"/>
              <a:t>-benzodiazepino</a:t>
            </a:r>
            <a:r>
              <a:rPr lang="en-US" altLang="cs-CZ" sz="2400"/>
              <a:t>[2,3-b]quinoxaline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792538" y="2286000"/>
            <a:ext cx="155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C</a:t>
            </a:r>
            <a:r>
              <a:rPr lang="en-US" altLang="cs-CZ" sz="2400" baseline="-25000"/>
              <a:t>18</a:t>
            </a:r>
            <a:r>
              <a:rPr lang="en-US" altLang="cs-CZ" sz="2400"/>
              <a:t>H</a:t>
            </a:r>
            <a:r>
              <a:rPr lang="en-US" altLang="cs-CZ" sz="2400" baseline="-25000"/>
              <a:t>16</a:t>
            </a:r>
            <a:r>
              <a:rPr lang="en-US" altLang="cs-CZ" sz="2400"/>
              <a:t>N</a:t>
            </a:r>
            <a:r>
              <a:rPr lang="en-US" altLang="cs-CZ" sz="2400" baseline="-25000"/>
              <a:t>4</a:t>
            </a:r>
            <a:r>
              <a:rPr lang="en-US" altLang="cs-CZ" sz="2400"/>
              <a:t>O</a:t>
            </a: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Bod tání / bod varu / tvar / rozpustnost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700213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11263" y="1600200"/>
            <a:ext cx="67198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211638" y="5924550"/>
            <a:ext cx="393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Bodotávek (prastarý, klasický)</a:t>
            </a:r>
          </a:p>
        </p:txBody>
      </p:sp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3446462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12875"/>
            <a:ext cx="2990850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Bod tání / bod varu / tvar / rozpustnost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11263" y="1600200"/>
            <a:ext cx="67198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76600" y="5661025"/>
            <a:ext cx="279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Bodotávek (digitální)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203450"/>
            <a:ext cx="2874962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203450"/>
            <a:ext cx="27813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Bod tání / bod varu / tvar / rozpustnost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11263" y="1600200"/>
            <a:ext cx="67198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00263" y="2971800"/>
            <a:ext cx="49418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Yellow needles, </a:t>
            </a:r>
            <a:r>
              <a:rPr lang="en-US" altLang="cs-CZ" sz="2400"/>
              <a:t>m.p. 205</a:t>
            </a:r>
            <a:r>
              <a:rPr lang="cs-CZ" altLang="cs-CZ" sz="2400"/>
              <a:t>°C (decomp.)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soluble in ethanol, methanol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Optická aktivita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211263" y="1600200"/>
            <a:ext cx="67198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27088" y="1773238"/>
            <a:ext cx="78359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Látky vykazující pravotočivost (tj. stáčejí rovinu polarizovaného světla ve směru hodinových ručiček) se označují (+). Levotočivé se označují (−). Obvykle se uvažuje lineárně polarizované světlo; rovina polarizace se po průchodu chirální látkou změní o úhel, který je úměrný délce dráhy, kterou světlo v látce urazilo. Optická otáčivost závisí na vlnové délce (označuje se jako disperze optické otáčivosti), teplotě a koncentraci. Pro měření je běžně používáno světla (D-linie) ze sodíkové výbojky o vlnové délce cca 589,25 nm.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 = \frac{100 \alpha}{l \cdot\ [\alpha]_D^{20} \cdot \sigma_{20}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565400"/>
            <a:ext cx="385921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tx2"/>
                </a:solidFill>
              </a:rPr>
              <a:t>Optická aktivita 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95288" y="4581525"/>
            <a:ext cx="8054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kde c je koncentrace v procentech, α úhel otočení ve stupních při (20±0,5) °C, </a:t>
            </a:r>
            <a:r>
              <a:rPr lang="cs-CZ" altLang="cs-CZ" sz="2400" i="1"/>
              <a:t>l</a:t>
            </a:r>
            <a:r>
              <a:rPr lang="cs-CZ" altLang="cs-CZ" sz="2400"/>
              <a:t> délka polarimetrické trubice v decimetrech, σ hustota při 20 °C v g/cm³.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tx2"/>
                </a:solidFill>
              </a:rPr>
              <a:t>Optická aktivita 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3530600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4319588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tx2"/>
                </a:solidFill>
              </a:rPr>
              <a:t>Optická aktivita 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6170612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539750" y="3429000"/>
            <a:ext cx="54102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i="1"/>
              <a:t>Optické uspořádání polarimetru.</a:t>
            </a: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Z ... zdroj monochromatického záření (sodíková výbojka)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P ... polarizátor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S ... polostínové zařízení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T ... polarimetrická trubice (kyveta)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A ... analyzátor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D ... dalekohled</a:t>
            </a: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630738"/>
            <a:ext cx="4464050" cy="149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Každá nová organická látka se charakterisuje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11263" y="2287588"/>
            <a:ext cx="671988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/>
              <a:t>Názvem dle názvoslovných pravidel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/>
              <a:t>         (eventuálně triviálním názvem)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Sumárním vzorcem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Strukturním vzorcem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Tvarem, bodem tání (varu, sublimace), rozpustností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Optickou otáčivostí (v případě potřeby)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b="1"/>
              <a:t>Charakteristikami spekter: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UV/VIS, IR, NMR a 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   </a:t>
            </a:r>
            <a:r>
              <a:rPr lang="cs-CZ" altLang="cs-CZ" sz="2400" b="1" i="1"/>
              <a:t>jsou nejdůležitější, neboť z nich se odvozuje</a:t>
            </a:r>
            <a:br>
              <a:rPr lang="cs-CZ" altLang="cs-CZ" sz="2400" b="1" i="1"/>
            </a:br>
            <a:r>
              <a:rPr lang="cs-CZ" altLang="cs-CZ" sz="2400" b="1" i="1"/>
              <a:t>        struktura molekuly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UV/VIS spektrofotometrie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47700" y="2057400"/>
            <a:ext cx="78486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Princip: při absorpci UV a VIS záření dochází k přechodům valenčních elektronů ze základního do excitovaného stavu.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u="sng">
                <a:sym typeface="Symbol" panose="05050102010706020507" pitchFamily="18" charset="2"/>
              </a:rPr>
              <a:t>UV/VIS Spektrum: závislost A na  (200-800 nm)</a:t>
            </a: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    Z UV/VIS spektra lze odvodit informace o alifatickém či   aromatickém charakteru látky a o přítomnosti dvojných vazeb.</a:t>
            </a:r>
          </a:p>
          <a:p>
            <a:pPr eaLnBrk="1" hangingPunct="1">
              <a:spcBef>
                <a:spcPct val="0"/>
              </a:spcBef>
            </a:pPr>
            <a:endParaRPr lang="cs-CZ" altLang="cs-CZ" sz="2400"/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    Identitu látky je možné ověřit srovnáním jejich UV/VIS spekter s UV/VIS spektrem standardu.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9796" y="19636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Odhalení tajemství: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79512" y="1942674"/>
            <a:ext cx="871296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Bradford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assay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relies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binding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dye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Coomassie</a:t>
            </a:r>
            <a:r>
              <a:rPr lang="cs-CZ" altLang="cs-CZ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G-250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to protein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indicate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free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dye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exist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are 1.15, 1.82, and 12.4.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dye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predominate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acidic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assay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reagent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cationic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and green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absorbance maxima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470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and 650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respectively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contrast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anionic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blue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dye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binds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to protein, has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absorbance maximum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590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cs-CZ" altLang="cs-CZ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altLang="cs-CZ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protein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determining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dye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blue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measuring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absorbance </a:t>
            </a:r>
            <a:r>
              <a:rPr lang="cs-CZ" altLang="cs-CZ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altLang="cs-CZ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cs-CZ" altLang="cs-CZ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altLang="cs-CZ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595 </a:t>
            </a:r>
            <a:r>
              <a:rPr lang="cs-CZ" altLang="cs-CZ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cs-CZ" altLang="cs-CZ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Marion</a:t>
            </a:r>
            <a:r>
              <a:rPr lang="cs-CZ" alt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Bradford</a:t>
            </a:r>
            <a:r>
              <a:rPr lang="cs-CZ" alt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(*1946)</a:t>
            </a:r>
            <a:endParaRPr lang="cs-CZ" alt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1268760"/>
            <a:ext cx="9036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Protein </a:t>
            </a:r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Bradford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Assay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5423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ovéPole 7"/>
          <p:cNvSpPr txBox="1">
            <a:spLocks noChangeArrowheads="1"/>
          </p:cNvSpPr>
          <p:nvPr/>
        </p:nvSpPr>
        <p:spPr bwMode="auto">
          <a:xfrm>
            <a:off x="323850" y="5589588"/>
            <a:ext cx="8201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dirty="0"/>
              <a:t>Oblast zájmu „UV-VIS“  - tedy vlnové délky jsou v </a:t>
            </a:r>
            <a:r>
              <a:rPr lang="cs-CZ" altLang="cs-CZ" dirty="0" smtClean="0"/>
              <a:t>nanometrech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Lambert-Beerův zákon:</a:t>
            </a:r>
          </a:p>
        </p:txBody>
      </p:sp>
      <p:pic>
        <p:nvPicPr>
          <p:cNvPr id="21507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16113"/>
            <a:ext cx="392588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ovéPole 6"/>
          <p:cNvSpPr txBox="1">
            <a:spLocks noChangeArrowheads="1"/>
          </p:cNvSpPr>
          <p:nvPr/>
        </p:nvSpPr>
        <p:spPr bwMode="auto">
          <a:xfrm>
            <a:off x="381000" y="3559175"/>
            <a:ext cx="838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/>
              <a:t>A = absorbance, hodnota zjištěná na displeji přístroje</a:t>
            </a:r>
          </a:p>
          <a:p>
            <a:r>
              <a:rPr lang="el-GR" altLang="cs-CZ"/>
              <a:t>ε</a:t>
            </a:r>
            <a:r>
              <a:rPr lang="el-GR" altLang="cs-CZ" baseline="-25000"/>
              <a:t>λ</a:t>
            </a:r>
            <a:r>
              <a:rPr lang="cs-CZ" altLang="cs-CZ" baseline="-25000"/>
              <a:t> </a:t>
            </a:r>
            <a:r>
              <a:rPr lang="cs-CZ" altLang="cs-CZ"/>
              <a:t>= tzv. lineární molární extinkční koeficent, platný pro danou</a:t>
            </a:r>
            <a:br>
              <a:rPr lang="cs-CZ" altLang="cs-CZ"/>
            </a:br>
            <a:r>
              <a:rPr lang="cs-CZ" altLang="cs-CZ"/>
              <a:t>        vlnovou délku a konkrétní látku </a:t>
            </a:r>
          </a:p>
          <a:p>
            <a:r>
              <a:rPr lang="cs-CZ" altLang="cs-CZ"/>
              <a:t>c = molární koncentrace látky (tj. molarita)</a:t>
            </a:r>
          </a:p>
          <a:p>
            <a:r>
              <a:rPr lang="cs-CZ" altLang="cs-CZ"/>
              <a:t>l = délka optické dráhy (kyvety) v cm, tj. obvykle „jedna“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cs-CZ" altLang="cs-CZ" smtClean="0"/>
              <a:t>Lambert-Beerův zákon:</a:t>
            </a:r>
          </a:p>
        </p:txBody>
      </p:sp>
      <p:pic>
        <p:nvPicPr>
          <p:cNvPr id="22531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573463"/>
            <a:ext cx="85486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ovéPole 7"/>
          <p:cNvSpPr txBox="1">
            <a:spLocks noChangeArrowheads="1"/>
          </p:cNvSpPr>
          <p:nvPr/>
        </p:nvSpPr>
        <p:spPr bwMode="auto">
          <a:xfrm>
            <a:off x="2916238" y="1436688"/>
            <a:ext cx="3455987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6000">
                <a:solidFill>
                  <a:srgbClr val="FF0000"/>
                </a:solidFill>
              </a:rPr>
              <a:t>A = </a:t>
            </a:r>
            <a:r>
              <a:rPr lang="el-GR" altLang="cs-CZ" sz="6000">
                <a:solidFill>
                  <a:srgbClr val="FF0000"/>
                </a:solidFill>
              </a:rPr>
              <a:t>ε</a:t>
            </a:r>
            <a:r>
              <a:rPr lang="el-GR" altLang="cs-CZ" sz="6000" baseline="-25000">
                <a:solidFill>
                  <a:srgbClr val="FF0000"/>
                </a:solidFill>
              </a:rPr>
              <a:t>λ</a:t>
            </a:r>
            <a:r>
              <a:rPr lang="cs-CZ" altLang="cs-CZ" sz="6000">
                <a:solidFill>
                  <a:srgbClr val="FF0000"/>
                </a:solidFill>
              </a:rPr>
              <a:t>. c.l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cs-CZ" altLang="cs-CZ" smtClean="0"/>
              <a:t>Lambert-Beerův zákon:</a:t>
            </a:r>
          </a:p>
        </p:txBody>
      </p:sp>
      <p:pic>
        <p:nvPicPr>
          <p:cNvPr id="23555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349500"/>
            <a:ext cx="540067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ovéPole 4"/>
          <p:cNvSpPr txBox="1">
            <a:spLocks noChangeArrowheads="1"/>
          </p:cNvSpPr>
          <p:nvPr/>
        </p:nvSpPr>
        <p:spPr bwMode="auto">
          <a:xfrm>
            <a:off x="542925" y="1425575"/>
            <a:ext cx="8274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/>
              <a:t>No za tu minulou odpověď samozřejmě byla jednička, jak jinak </a:t>
            </a:r>
            <a:r>
              <a:rPr lang="cs-CZ" altLang="cs-CZ">
                <a:sym typeface="Wingdings" panose="05000000000000000000" pitchFamily="2" charset="2"/>
              </a:rPr>
              <a:t></a:t>
            </a:r>
          </a:p>
          <a:p>
            <a:r>
              <a:rPr lang="cs-CZ" altLang="cs-CZ"/>
              <a:t>Takže mne ani moc nepřekvapilo, když jsem v jiné písemce našel: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UV/VIS spektrofotometrie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7848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Příklady chromoforových skupin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		skupina	</a:t>
            </a:r>
            <a:r>
              <a:rPr lang="cs-CZ" altLang="cs-CZ" sz="2400">
                <a:sym typeface="Symbol" panose="05050102010706020507" pitchFamily="18" charset="2"/>
              </a:rPr>
              <a:t> (nm)</a:t>
            </a: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		&gt;</a:t>
            </a:r>
            <a:r>
              <a:rPr lang="cs-CZ" altLang="cs-CZ" sz="2400"/>
              <a:t>C=O		280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		&gt;</a:t>
            </a:r>
            <a:r>
              <a:rPr lang="cs-CZ" altLang="cs-CZ" sz="2400"/>
              <a:t>C=N-		300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		</a:t>
            </a:r>
            <a:r>
              <a:rPr lang="cs-CZ" altLang="cs-CZ" sz="2400"/>
              <a:t>-N=N-		350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		&gt;</a:t>
            </a:r>
            <a:r>
              <a:rPr lang="cs-CZ" altLang="cs-CZ" sz="2400"/>
              <a:t>C=S		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		&gt;</a:t>
            </a:r>
            <a:r>
              <a:rPr lang="cs-CZ" altLang="cs-CZ" sz="2400"/>
              <a:t>N=O		650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Aromatické látky vždy vykazují absorpční maximum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při 210 nm a 254 (</a:t>
            </a:r>
            <a:r>
              <a:rPr lang="cs-CZ" altLang="cs-CZ" sz="2400" b="1">
                <a:cs typeface="Times New Roman" panose="02020603050405020304" pitchFamily="18" charset="0"/>
              </a:rPr>
              <a:t>±</a:t>
            </a:r>
            <a:r>
              <a:rPr lang="cs-CZ" altLang="cs-CZ" sz="2400" b="1"/>
              <a:t>)  nm.</a:t>
            </a:r>
            <a:endParaRPr lang="cs-CZ" altLang="cs-CZ" sz="2400" b="1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24400"/>
            <a:ext cx="2544763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164388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ovéPole 7"/>
          <p:cNvSpPr txBox="1">
            <a:spLocks noChangeArrowheads="1"/>
          </p:cNvSpPr>
          <p:nvPr/>
        </p:nvSpPr>
        <p:spPr bwMode="auto">
          <a:xfrm>
            <a:off x="3413125" y="4724400"/>
            <a:ext cx="555148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/>
              <a:t>Vlevo terminologie pozorovaných posunů maxima vlnové délky od očekávaného.</a:t>
            </a:r>
          </a:p>
          <a:p>
            <a:endParaRPr lang="cs-CZ" altLang="cs-CZ" sz="2000"/>
          </a:p>
          <a:p>
            <a:r>
              <a:rPr lang="cs-CZ" altLang="cs-CZ" sz="2000"/>
              <a:t>Vlnová délka = charakteristika kvality (co to je)</a:t>
            </a:r>
          </a:p>
          <a:p>
            <a:r>
              <a:rPr lang="cs-CZ" altLang="cs-CZ" sz="2000"/>
              <a:t>Integrál plochy pod píkem = kolik toho je</a:t>
            </a:r>
          </a:p>
          <a:p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8280400" cy="39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tx2"/>
                </a:solidFill>
              </a:rPr>
              <a:t>UV/VIS spektrum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38862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549275"/>
            <a:ext cx="38592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36975"/>
            <a:ext cx="515778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ovéPole 3"/>
          <p:cNvSpPr txBox="1">
            <a:spLocks noChangeArrowheads="1"/>
          </p:cNvSpPr>
          <p:nvPr/>
        </p:nvSpPr>
        <p:spPr bwMode="auto">
          <a:xfrm>
            <a:off x="5724525" y="3848100"/>
            <a:ext cx="28860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UV/VIS spektrofotometrie: </a:t>
            </a:r>
            <a:r>
              <a:rPr lang="cs-CZ" altLang="cs-CZ" sz="2400"/>
              <a:t>použití samostatné (UV/VIS) spektra, nebo jako detektor (DAD) v (HPLC) chromatografii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UV/VIS spektrum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11263" y="1600200"/>
            <a:ext cx="67198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395413" y="2667000"/>
            <a:ext cx="63277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(20°C, ethanol) 356 nm (3,55), 291 nm (3,46),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270 nm (3,65), 238 nm (3,69), 218 nm (3,89)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Uvádí se rozpouštědlo, teplota, ve zkrácené formě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pouze vlnová délka maxima (v závorce hodnota </a:t>
            </a:r>
            <a:r>
              <a:rPr lang="cs-CZ" altLang="cs-CZ" sz="2400">
                <a:sym typeface="Symbol" panose="05050102010706020507" pitchFamily="18" charset="2"/>
              </a:rPr>
              <a:t>)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Infračervená spektrofotometrie (IR)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54063" y="2057400"/>
            <a:ext cx="763587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IČ („</a:t>
            </a:r>
            <a:r>
              <a:rPr lang="cs-CZ" altLang="cs-CZ" sz="2000" i="1"/>
              <a:t>infrared</a:t>
            </a:r>
            <a:r>
              <a:rPr lang="cs-CZ" altLang="cs-CZ" sz="2000"/>
              <a:t>“)  spektrofotometrie je založena na interakci elektro-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magnetického záření o vlnočtu (</a:t>
            </a:r>
            <a:r>
              <a:rPr lang="cs-CZ" altLang="cs-CZ" sz="2000">
                <a:sym typeface="Symbol" panose="05050102010706020507" pitchFamily="18" charset="2"/>
              </a:rPr>
              <a:t></a:t>
            </a:r>
            <a:r>
              <a:rPr lang="cs-CZ" altLang="cs-CZ" sz="2000"/>
              <a:t>), 10 až 10 000 cm</a:t>
            </a:r>
            <a:r>
              <a:rPr lang="cs-CZ" altLang="cs-CZ" sz="2000" baseline="30000"/>
              <a:t>-1</a:t>
            </a:r>
            <a:r>
              <a:rPr lang="cs-CZ" altLang="cs-CZ" sz="2000"/>
              <a:t> s měřeným vzorkem.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Záření o této vlnové délce (</a:t>
            </a:r>
            <a:r>
              <a:rPr lang="cs-CZ" altLang="cs-CZ" sz="2000">
                <a:sym typeface="Symbol" panose="05050102010706020507" pitchFamily="18" charset="2"/>
              </a:rPr>
              <a:t></a:t>
            </a:r>
            <a:r>
              <a:rPr lang="cs-CZ" altLang="cs-CZ" sz="2000"/>
              <a:t> =1/</a:t>
            </a:r>
            <a:r>
              <a:rPr lang="cs-CZ" altLang="cs-CZ" sz="2000">
                <a:sym typeface="Symbol" panose="05050102010706020507" pitchFamily="18" charset="2"/>
              </a:rPr>
              <a:t></a:t>
            </a:r>
            <a:r>
              <a:rPr lang="cs-CZ" altLang="cs-CZ" sz="2000"/>
              <a:t>), tj. tepelné záření,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je absorbováno molekulami látky, přičemž dochází k vibracím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resp. rotacím molekul.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Mluvíme o vibračně-rotačních molekulových spektrech.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6" y="394873"/>
            <a:ext cx="4233863" cy="328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7" y="3793638"/>
            <a:ext cx="42338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77" y="3781640"/>
            <a:ext cx="4339606" cy="295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ovéPole 1"/>
          <p:cNvSpPr txBox="1">
            <a:spLocks noChangeArrowheads="1"/>
          </p:cNvSpPr>
          <p:nvPr/>
        </p:nvSpPr>
        <p:spPr bwMode="auto">
          <a:xfrm>
            <a:off x="4692352" y="308011"/>
            <a:ext cx="4355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CBB </a:t>
            </a:r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assay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:  UV/VIS, </a:t>
            </a:r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Elfo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gel</a:t>
            </a:r>
          </a:p>
        </p:txBody>
      </p:sp>
      <p:pic>
        <p:nvPicPr>
          <p:cNvPr id="5128" name="Picture 8" descr="https://upload.wikimedia.org/wikipedia/commons/thumb/5/55/Coomassie_Brilliant_Blue_G-250.svg/220px-Coomassie_Brilliant_Blue_G-250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46" y="1113429"/>
            <a:ext cx="2596598" cy="15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62621" y="3015143"/>
            <a:ext cx="37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Google </a:t>
            </a:r>
            <a:r>
              <a:rPr lang="cs-CZ" sz="1800" dirty="0" err="1" smtClean="0"/>
              <a:t>search</a:t>
            </a:r>
            <a:r>
              <a:rPr lang="cs-CZ" sz="1800" dirty="0" smtClean="0"/>
              <a:t>:    </a:t>
            </a:r>
            <a:r>
              <a:rPr lang="cs-CZ" sz="1800" dirty="0" err="1" smtClean="0"/>
              <a:t>Marion</a:t>
            </a:r>
            <a:r>
              <a:rPr lang="cs-CZ" sz="1800" dirty="0" smtClean="0"/>
              <a:t> &amp; girl 91 mil</a:t>
            </a:r>
          </a:p>
          <a:p>
            <a:r>
              <a:rPr lang="cs-CZ" sz="1800" dirty="0" smtClean="0"/>
              <a:t>	            </a:t>
            </a:r>
            <a:r>
              <a:rPr lang="cs-CZ" sz="1800" dirty="0" err="1" smtClean="0"/>
              <a:t>Marion</a:t>
            </a:r>
            <a:r>
              <a:rPr lang="cs-CZ" sz="1800" dirty="0" smtClean="0"/>
              <a:t> &amp; boy 60 mil </a:t>
            </a:r>
            <a:endParaRPr lang="cs-CZ" sz="1800" dirty="0"/>
          </a:p>
        </p:txBody>
      </p:sp>
      <p:sp>
        <p:nvSpPr>
          <p:cNvPr id="4" name="Obdélník 3"/>
          <p:cNvSpPr/>
          <p:nvPr/>
        </p:nvSpPr>
        <p:spPr>
          <a:xfrm>
            <a:off x="7308304" y="1196752"/>
            <a:ext cx="1656184" cy="1818391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 flipH="1">
            <a:off x="7884368" y="1660926"/>
            <a:ext cx="391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Infračervená spektrofotometrie (IR)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54063" y="2057400"/>
            <a:ext cx="76358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Vibrace se dělí do dvou základních skupin: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2000"/>
              <a:t>Valenční – mění se vzdálenost mezi atomy, ale valenční úhly zůstávají zachovány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2000"/>
              <a:t>Deformační – mění se valenční úhly, ale vzdálenost mezi atomy zůstává zachována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Měření těchto spekter je náročnější, než je měření UV-VIS spekter.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Naproti tomu lze IR spektra měřit u látek všech skupenství (g,l,s).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Infračervená spektrofotometrie (IR)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54063" y="2057400"/>
            <a:ext cx="76358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                                   Základní instrumentace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Zdroj záření: tuhé zářiče z polovodičů (karbid křemíku) + mřížka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Měrná kyveta: okénka z NaCl (kapaliny, roztoky v CHCl</a:t>
            </a:r>
            <a:r>
              <a:rPr lang="cs-CZ" altLang="cs-CZ" sz="2000" baseline="-25000"/>
              <a:t>3</a:t>
            </a:r>
            <a:r>
              <a:rPr lang="cs-CZ" altLang="cs-CZ" sz="2000"/>
              <a:t> nebo nujolu)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		          slisovaná tableta KBr (pevné látky)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Detektor: termočlánek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Infračervená spektrofotometrie (IR)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54063" y="2057400"/>
            <a:ext cx="76358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u="sng"/>
              <a:t>IR spektrum je závislost transmitance (T, %) na vlnočtu (</a:t>
            </a:r>
            <a:r>
              <a:rPr lang="cs-CZ" altLang="cs-CZ" sz="2000" u="sng">
                <a:sym typeface="Symbol" panose="05050102010706020507" pitchFamily="18" charset="2"/>
              </a:rPr>
              <a:t>, cm</a:t>
            </a:r>
            <a:r>
              <a:rPr lang="cs-CZ" altLang="cs-CZ" sz="2000" u="sng" baseline="30000">
                <a:sym typeface="Symbol" panose="05050102010706020507" pitchFamily="18" charset="2"/>
              </a:rPr>
              <a:t>-1</a:t>
            </a:r>
            <a:r>
              <a:rPr lang="cs-CZ" altLang="cs-CZ" sz="2000" u="sng">
                <a:sym typeface="Symbol" panose="05050102010706020507" pitchFamily="18" charset="2"/>
              </a:rPr>
              <a:t>)</a:t>
            </a:r>
            <a:endParaRPr lang="cs-CZ" altLang="cs-CZ" sz="2000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Základem kvalitativní IR spektrofotometrie je přiřazení jednotlivých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absorpčních pásů charakteristickým vibracím molekul.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Infračervená spektrofotometrie (IR)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54063" y="2057400"/>
            <a:ext cx="76358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                (Reálně se měří v oblasti 400 – 4 000 </a:t>
            </a:r>
            <a:r>
              <a:rPr lang="cs-CZ" altLang="cs-CZ" sz="2000">
                <a:sym typeface="Symbol" panose="05050102010706020507" pitchFamily="18" charset="2"/>
              </a:rPr>
              <a:t>cm</a:t>
            </a:r>
            <a:r>
              <a:rPr lang="cs-CZ" altLang="cs-CZ" sz="2000" baseline="30000">
                <a:sym typeface="Symbol" panose="05050102010706020507" pitchFamily="18" charset="2"/>
              </a:rPr>
              <a:t>-1</a:t>
            </a:r>
            <a:r>
              <a:rPr lang="cs-CZ" altLang="cs-CZ" sz="2000">
                <a:sym typeface="Symbol" panose="05050102010706020507" pitchFamily="18" charset="2"/>
              </a:rPr>
              <a:t>)</a:t>
            </a: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Oblast mezi 400 a 1000 </a:t>
            </a:r>
            <a:r>
              <a:rPr lang="cs-CZ" altLang="cs-CZ" sz="2000">
                <a:sym typeface="Symbol" panose="05050102010706020507" pitchFamily="18" charset="2"/>
              </a:rPr>
              <a:t>cm</a:t>
            </a:r>
            <a:r>
              <a:rPr lang="cs-CZ" altLang="cs-CZ" sz="2000" baseline="30000">
                <a:sym typeface="Symbol" panose="05050102010706020507" pitchFamily="18" charset="2"/>
              </a:rPr>
              <a:t>-1</a:t>
            </a:r>
            <a:r>
              <a:rPr lang="cs-CZ" altLang="cs-CZ" sz="2000"/>
              <a:t> : valenční vibrace těžších atomů (C-X) </a:t>
            </a:r>
            <a:br>
              <a:rPr lang="cs-CZ" altLang="cs-CZ" sz="2000"/>
            </a:br>
            <a:r>
              <a:rPr lang="cs-CZ" altLang="cs-CZ" sz="2000"/>
              <a:t>a deformační vibrace C-H vazeb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Oblast mezi 1000 a 1350 </a:t>
            </a:r>
            <a:r>
              <a:rPr lang="cs-CZ" altLang="cs-CZ" sz="2000">
                <a:sym typeface="Symbol" panose="05050102010706020507" pitchFamily="18" charset="2"/>
              </a:rPr>
              <a:t>cm</a:t>
            </a:r>
            <a:r>
              <a:rPr lang="cs-CZ" altLang="cs-CZ" sz="2000" baseline="30000">
                <a:sym typeface="Symbol" panose="05050102010706020507" pitchFamily="18" charset="2"/>
              </a:rPr>
              <a:t>-1</a:t>
            </a:r>
            <a:r>
              <a:rPr lang="cs-CZ" altLang="cs-CZ" sz="2000"/>
              <a:t> : valenční a deformační vibrace C-C, C-N a C-O vazeb (</a:t>
            </a:r>
            <a:r>
              <a:rPr lang="cs-CZ" altLang="cs-CZ" sz="2000" u="sng"/>
              <a:t>oblast otisku prstu</a:t>
            </a:r>
            <a:r>
              <a:rPr lang="cs-CZ" altLang="cs-CZ" sz="200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Oblast mezi 1350 a 4000 </a:t>
            </a:r>
            <a:r>
              <a:rPr lang="cs-CZ" altLang="cs-CZ" sz="2000">
                <a:sym typeface="Symbol" panose="05050102010706020507" pitchFamily="18" charset="2"/>
              </a:rPr>
              <a:t>cm</a:t>
            </a:r>
            <a:r>
              <a:rPr lang="cs-CZ" altLang="cs-CZ" sz="2000" baseline="30000">
                <a:sym typeface="Symbol" panose="05050102010706020507" pitchFamily="18" charset="2"/>
              </a:rPr>
              <a:t>-1</a:t>
            </a:r>
            <a:r>
              <a:rPr lang="cs-CZ" altLang="cs-CZ" sz="2000"/>
              <a:t> : valenční vibrace vodíku (Y-H)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Infračervená spektrofotometrie (IR)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54063" y="2057400"/>
            <a:ext cx="76358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Příklady charakteristických pásů v IR spektrech: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Skupina			</a:t>
            </a:r>
            <a:r>
              <a:rPr lang="cs-CZ" altLang="cs-CZ" sz="2000">
                <a:sym typeface="Symbol" panose="05050102010706020507" pitchFamily="18" charset="2"/>
              </a:rPr>
              <a:t>, </a:t>
            </a:r>
            <a:r>
              <a:rPr lang="cs-CZ" altLang="cs-CZ" sz="2000"/>
              <a:t> </a:t>
            </a:r>
            <a:r>
              <a:rPr lang="cs-CZ" altLang="cs-CZ" sz="2000">
                <a:sym typeface="Symbol" panose="05050102010706020507" pitchFamily="18" charset="2"/>
              </a:rPr>
              <a:t>cm</a:t>
            </a:r>
            <a:r>
              <a:rPr lang="cs-CZ" altLang="cs-CZ" sz="2000" baseline="30000">
                <a:sym typeface="Symbol" panose="05050102010706020507" pitchFamily="18" charset="2"/>
              </a:rPr>
              <a:t>-1</a:t>
            </a: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-OH			3600-3650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-NH</a:t>
            </a:r>
            <a:r>
              <a:rPr lang="cs-CZ" altLang="cs-CZ" sz="2000" baseline="-25000"/>
              <a:t>2</a:t>
            </a:r>
            <a:r>
              <a:rPr lang="cs-CZ" altLang="cs-CZ" sz="2000"/>
              <a:t>			3370-3420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-H aromat.		3000-3080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-SH			2580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C=O			1700-1770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-NH</a:t>
            </a:r>
            <a:r>
              <a:rPr lang="cs-CZ" altLang="cs-CZ" sz="2000" baseline="-25000"/>
              <a:t>2</a:t>
            </a:r>
            <a:r>
              <a:rPr lang="cs-CZ" altLang="cs-CZ" sz="2000"/>
              <a:t>			1590-1650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C=S			1100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C-Cl			600-800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Infračervená spektrofotometrie (IR)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54063" y="2057400"/>
            <a:ext cx="76358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     IR spektra dají informace o přítomnosti funkčních skupin.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     Lze je využít i pro identifikaci látky porovnáním jejich spekter </a:t>
            </a:r>
            <a:br>
              <a:rPr lang="cs-CZ" altLang="cs-CZ" sz="2000"/>
            </a:br>
            <a:r>
              <a:rPr lang="cs-CZ" altLang="cs-CZ" sz="2000"/>
              <a:t>      se spektry standardu.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     Pro kvantitativní účely lze využít Lambert-Beerův zákon.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ez názvu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215313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84325" y="6086475"/>
            <a:ext cx="5454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Laboratorní infračervený spektrograf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918325" y="6086475"/>
            <a:ext cx="1695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         1969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788"/>
            <a:ext cx="48196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417671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ovéPole 1"/>
          <p:cNvSpPr txBox="1">
            <a:spLocks noChangeArrowheads="1"/>
          </p:cNvSpPr>
          <p:nvPr/>
        </p:nvSpPr>
        <p:spPr bwMode="auto">
          <a:xfrm>
            <a:off x="4787900" y="3871913"/>
            <a:ext cx="4292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IR spektrum ethanolu (nahoře)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a 1-propanolu (dole); dobře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Jsou viditelné pásy na 3600 cm-1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(OH- ) skupina a 3000 cm-1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(C-H) vazba</a:t>
            </a: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8788"/>
            <a:ext cx="39497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215062" cy="30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429000"/>
            <a:ext cx="6227762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8179876" cy="632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6" y="394873"/>
            <a:ext cx="4233863" cy="328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7" y="3793638"/>
            <a:ext cx="42338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77" y="3781640"/>
            <a:ext cx="4339606" cy="295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ovéPole 1"/>
          <p:cNvSpPr txBox="1">
            <a:spLocks noChangeArrowheads="1"/>
          </p:cNvSpPr>
          <p:nvPr/>
        </p:nvSpPr>
        <p:spPr bwMode="auto">
          <a:xfrm>
            <a:off x="4692352" y="308011"/>
            <a:ext cx="4355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CBB </a:t>
            </a:r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assay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:  UV/VIS, </a:t>
            </a:r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Elfo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gel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1003736"/>
            <a:ext cx="1561059" cy="1951324"/>
          </a:xfrm>
          <a:prstGeom prst="rect">
            <a:avLst/>
          </a:prstGeom>
        </p:spPr>
      </p:pic>
      <p:pic>
        <p:nvPicPr>
          <p:cNvPr id="5128" name="Picture 8" descr="https://upload.wikimedia.org/wikipedia/commons/thumb/5/55/Coomassie_Brilliant_Blue_G-250.svg/220px-Coomassie_Brilliant_Blue_G-250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46" y="1113429"/>
            <a:ext cx="2596598" cy="15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62621" y="3015143"/>
            <a:ext cx="37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Google </a:t>
            </a:r>
            <a:r>
              <a:rPr lang="cs-CZ" sz="1800" dirty="0" err="1" smtClean="0"/>
              <a:t>search</a:t>
            </a:r>
            <a:r>
              <a:rPr lang="cs-CZ" sz="1800" dirty="0" smtClean="0"/>
              <a:t>:    </a:t>
            </a:r>
            <a:r>
              <a:rPr lang="cs-CZ" sz="1800" dirty="0" err="1" smtClean="0"/>
              <a:t>Marion</a:t>
            </a:r>
            <a:r>
              <a:rPr lang="cs-CZ" sz="1800" dirty="0" smtClean="0"/>
              <a:t> &amp; girl 91 mil</a:t>
            </a:r>
          </a:p>
          <a:p>
            <a:r>
              <a:rPr lang="cs-CZ" sz="1800" dirty="0" smtClean="0"/>
              <a:t>	            </a:t>
            </a:r>
            <a:r>
              <a:rPr lang="cs-CZ" sz="1800" dirty="0" err="1" smtClean="0"/>
              <a:t>Marion</a:t>
            </a:r>
            <a:r>
              <a:rPr lang="cs-CZ" sz="1800" dirty="0" smtClean="0"/>
              <a:t> &amp; boy 60 mil 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7" y="332656"/>
            <a:ext cx="8880986" cy="53285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6049" y="6093296"/>
            <a:ext cx="866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C-H (AROMAT) … signál je na vlnočtu menším než 3000 cm-1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Infračervená spektrofotometrie (IR)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54063" y="2057400"/>
            <a:ext cx="76358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     IR spektra dají informace o přítomnosti funkčních skupin.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     Lze je využít i pro identifikaci látky porovnáním jejich spekter </a:t>
            </a:r>
            <a:br>
              <a:rPr lang="cs-CZ" altLang="cs-CZ" sz="2000"/>
            </a:br>
            <a:r>
              <a:rPr lang="cs-CZ" altLang="cs-CZ" sz="2000"/>
              <a:t>      se spektry standardu.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     Pro kvantitativní účely lze využít Lambert-Beerův zákon.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ez názvu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215313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584325" y="6086475"/>
            <a:ext cx="5454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Laboratorní infračervený spektrograf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918325" y="6086475"/>
            <a:ext cx="1695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         1969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Infračervená spektrofotometrie (IR)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14400" y="1858963"/>
            <a:ext cx="763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IR (CHCl</a:t>
            </a:r>
            <a:r>
              <a:rPr lang="cs-CZ" altLang="cs-CZ" sz="2000" b="1" baseline="-25000"/>
              <a:t>3</a:t>
            </a:r>
            <a:r>
              <a:rPr lang="cs-CZ" altLang="cs-CZ" sz="2000" b="1"/>
              <a:t>, </a:t>
            </a:r>
            <a:r>
              <a:rPr lang="cs-CZ" altLang="cs-CZ" sz="2000" b="1">
                <a:sym typeface="Symbol" panose="05050102010706020507" pitchFamily="18" charset="2"/>
              </a:rPr>
              <a:t>cm</a:t>
            </a:r>
            <a:r>
              <a:rPr lang="cs-CZ" altLang="cs-CZ" sz="2000" b="1" baseline="30000">
                <a:sym typeface="Symbol" panose="05050102010706020507" pitchFamily="18" charset="2"/>
              </a:rPr>
              <a:t>-1 </a:t>
            </a:r>
            <a:r>
              <a:rPr lang="cs-CZ" altLang="cs-CZ" sz="2000" b="1"/>
              <a:t>): 3441, 2930, 1589, 1486, 1429, 1121, 1052.</a:t>
            </a:r>
          </a:p>
        </p:txBody>
      </p:sp>
      <p:pic>
        <p:nvPicPr>
          <p:cNvPr id="43013" name="Picture 5" descr="q6_ir_ot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772001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2667000" y="4800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26670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Infračervená spektrofotometrie (IR)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058863" y="1660525"/>
            <a:ext cx="763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Jiný příklad (H3)          (OH, CH, C=O)</a:t>
            </a:r>
          </a:p>
        </p:txBody>
      </p:sp>
      <p:pic>
        <p:nvPicPr>
          <p:cNvPr id="44037" name="Picture 5" descr="h3_ir_ot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6163"/>
            <a:ext cx="8382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Line 6"/>
          <p:cNvSpPr>
            <a:spLocks noChangeShapeType="1"/>
          </p:cNvSpPr>
          <p:nvPr/>
        </p:nvSpPr>
        <p:spPr bwMode="auto">
          <a:xfrm flipV="1">
            <a:off x="5715000" y="4038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30480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V="1">
            <a:off x="23622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Nukleární magnetická rezonance (NMR)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54063" y="2057400"/>
            <a:ext cx="76358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Metoda NMR je založena na interakci záření v oblasti krátkých radiových vln s jádry měřené látky ve vnějším magnetickém poli.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Lze ji použít pro měření látek s atomovými jádry s lichým hmotnostním nebo atomovým číslem.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Nejběžnější a největší význam pro strukturní analýzu mají </a:t>
            </a:r>
            <a:r>
              <a:rPr lang="cs-CZ" altLang="cs-CZ" sz="2000" baseline="30000"/>
              <a:t>1</a:t>
            </a:r>
            <a:r>
              <a:rPr lang="cs-CZ" altLang="cs-CZ" sz="2000"/>
              <a:t>H a </a:t>
            </a:r>
            <a:r>
              <a:rPr lang="cs-CZ" altLang="cs-CZ" sz="2000" baseline="30000"/>
              <a:t>13</a:t>
            </a:r>
            <a:r>
              <a:rPr lang="cs-CZ" altLang="cs-CZ" sz="2000"/>
              <a:t>C.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9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94725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93725" y="5934075"/>
            <a:ext cx="5299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Spektrometr NMR, ÚPT-TESLA</a:t>
            </a:r>
            <a:r>
              <a:rPr lang="cs-CZ" altLang="cs-CZ" sz="2400"/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Nukleární magnetická rezonance (NMR)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54063" y="2057400"/>
            <a:ext cx="76358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Při interakci způsobuje absorbovaná energie přechody nenulových magnetických momentů na vyšší energetické stavy.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Energie potřebná k excitaci jádra souvisí s frekvencí elektromagnetického záření (intenzitou magnetického pole).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Při měření se mění intenzita magnetického pole (B</a:t>
            </a:r>
            <a:r>
              <a:rPr lang="cs-CZ" altLang="cs-CZ" sz="2000" baseline="-25000"/>
              <a:t>0</a:t>
            </a:r>
            <a:r>
              <a:rPr lang="cs-CZ" altLang="cs-CZ" sz="2000"/>
              <a:t>) a zaznamenávají se změny na budících nebo detekčních cívkách.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Při rezonanci dojde k poklesu napětí na budících cívkách (spotřeba energie na excitaci) nebo ke zvýšení napětí na detekčních cívkách (uvolnění energie při deexcitaci).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Nukleární magnetická rezonance (NMR)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54063" y="2057400"/>
            <a:ext cx="76358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Jádra vázaná v molekulách jsou ovlivněna elektrony okolních jader a proto nejsou v magnetickém poli rovnocenná.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V místě jádra tedy není magnetické pole B</a:t>
            </a:r>
            <a:r>
              <a:rPr lang="cs-CZ" altLang="cs-CZ" sz="2000" baseline="-25000"/>
              <a:t>0</a:t>
            </a:r>
            <a:r>
              <a:rPr lang="cs-CZ" altLang="cs-CZ" sz="2000"/>
              <a:t> , ale protože elektrony chemických vazeb odstiňují vnější pole, je menší o hodnotu tzv. stínění.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Jádra mají podle způsobu vazby ve svém okolí rozdílně uspořádané elektrony a jsou podle toho různě stíněna. Tím je rezonance dosaženo při různých hodnotách B</a:t>
            </a:r>
            <a:r>
              <a:rPr lang="cs-CZ" altLang="cs-CZ" sz="2000" baseline="-25000"/>
              <a:t>0</a:t>
            </a:r>
            <a:r>
              <a:rPr lang="cs-CZ" altLang="cs-CZ" sz="2000"/>
              <a:t>, což se projevuje signály (absorpčními maximy) v různých částech spektra.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Největší stínění protonů bylo změřeno u tetrametylsilanu (TMS), neboť má 12 protonů v molekule.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Nukleární magnetická rezonance (NMR)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38200" y="5105400"/>
            <a:ext cx="7635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Informace o umístění protonů v molekule (včetně konformace)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Informace o umístění uhlíkových atomů v molekule (včetně konformace)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Informace o přítomnosti a </a:t>
            </a:r>
            <a:r>
              <a:rPr lang="cs-CZ" altLang="cs-CZ" sz="2000" u="sng"/>
              <a:t>počtu</a:t>
            </a:r>
            <a:r>
              <a:rPr lang="cs-CZ" altLang="cs-CZ" sz="2000"/>
              <a:t> funkčních skupin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graphicFrame>
        <p:nvGraphicFramePr>
          <p:cNvPr id="49157" name="Object 7"/>
          <p:cNvGraphicFramePr>
            <a:graphicFrameLocks noChangeAspect="1"/>
          </p:cNvGraphicFramePr>
          <p:nvPr/>
        </p:nvGraphicFramePr>
        <p:xfrm>
          <a:off x="2952750" y="2971800"/>
          <a:ext cx="33909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Rastrový obrázek" r:id="rId3" imgW="3390476" imgH="2085714" progId="Obraz programu Malování">
                  <p:embed/>
                </p:oleObj>
              </mc:Choice>
              <mc:Fallback>
                <p:oleObj name="Rastrový obrázek" r:id="rId3" imgW="3390476" imgH="2085714" progId="Obraz programu Malování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971800"/>
                        <a:ext cx="3390900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904875" y="1676400"/>
            <a:ext cx="74866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CH</a:t>
            </a:r>
            <a:r>
              <a:rPr lang="cs-CZ" altLang="cs-CZ" sz="2400" baseline="-25000"/>
              <a:t>3</a:t>
            </a:r>
            <a:r>
              <a:rPr lang="cs-CZ" altLang="cs-CZ" sz="2400"/>
              <a:t>-CO-O-CH</a:t>
            </a:r>
            <a:r>
              <a:rPr lang="cs-CZ" altLang="cs-CZ" sz="2400" baseline="-25000"/>
              <a:t>2</a:t>
            </a:r>
            <a:r>
              <a:rPr lang="cs-CZ" altLang="cs-CZ" sz="2400"/>
              <a:t>-CH</a:t>
            </a:r>
            <a:r>
              <a:rPr lang="cs-CZ" altLang="cs-CZ" sz="2400" baseline="-25000"/>
              <a:t>3  </a:t>
            </a:r>
            <a:r>
              <a:rPr lang="cs-CZ" altLang="cs-CZ" sz="2400"/>
              <a:t>    NMR záznam protonů ethylacetátu</a:t>
            </a:r>
            <a:endParaRPr lang="cs-CZ" altLang="cs-CZ" sz="2400" baseline="-25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aseline="-25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(A)              (C)     (B)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811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organických látek</a:t>
            </a:r>
          </a:p>
        </p:txBody>
      </p:sp>
      <p:pic>
        <p:nvPicPr>
          <p:cNvPr id="6147" name="Picture 4" descr="Bez názvu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575"/>
            <a:ext cx="2944834" cy="396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39750" y="6125234"/>
            <a:ext cx="50706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První československý plynový laser  1963</a:t>
            </a:r>
          </a:p>
        </p:txBody>
      </p:sp>
      <p:pic>
        <p:nvPicPr>
          <p:cNvPr id="6149" name="Picture 6" descr="Bez názvu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50239"/>
            <a:ext cx="4318818" cy="330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4705110" y="5477444"/>
            <a:ext cx="4294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Infračervený spektrofotometr 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1965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5329237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6250"/>
            <a:ext cx="3341688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Nukleární magnetická rezonance (NMR)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2820988" y="2130425"/>
            <a:ext cx="2322512" cy="95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512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341438"/>
            <a:ext cx="5945188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1373188"/>
            <a:ext cx="2884487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04813"/>
            <a:ext cx="3297238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4" descr="http://www.ube-ind.co.jp/usal/documents/images/img_o473_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2806700"/>
            <a:ext cx="64865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404813"/>
            <a:ext cx="27813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Hmotnostní spektrometrie (MS)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754063" y="2057400"/>
            <a:ext cx="763587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Princip: z elektroneutrálních molekul se v ionizační komoře vytvoří molekulární ionty, které se mohou dále při přebytku energie rozpadat. Směs fragmentů je v silném elektrickém poli urychlena a je dále vedena do homogenního magnetického pole. V něm dochází k zakřivení drah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jednotlivých částic podle svých efektivních hmotností (m/e)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      hmotnost částice 		 e    elementární náboj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Částice dopadají na detektory, intenzita signálu je úměrná počtu dopadlých částic.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MS spektrum:   intenzita signálu (%)  vs.  m/e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Hmotnostní spektrometrie (MS)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820988" y="2130425"/>
            <a:ext cx="2322512" cy="95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3411538" y="3048000"/>
            <a:ext cx="2322512" cy="95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4278" name="Rectangle 8"/>
          <p:cNvSpPr>
            <a:spLocks noChangeArrowheads="1"/>
          </p:cNvSpPr>
          <p:nvPr/>
        </p:nvSpPr>
        <p:spPr bwMode="auto">
          <a:xfrm>
            <a:off x="2820988" y="2130425"/>
            <a:ext cx="2322512" cy="95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54279" name="Picture 10" descr="Finnigan MAT 95 mass spectr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345122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3411538" y="3079750"/>
            <a:ext cx="2322512" cy="95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838200" y="5105400"/>
            <a:ext cx="7772400" cy="212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Finnigan MAT 95</a:t>
            </a:r>
            <a:r>
              <a:rPr lang="cs-CZ" altLang="cs-CZ" sz="1400">
                <a:latin typeface="Arial" panose="020B0604020202020204" pitchFamily="34" charset="0"/>
              </a:rPr>
              <a:t> (ESI, µ-ESI, APCI, FAB, EI, CI, DCI, FD, FI)</a:t>
            </a:r>
            <a:r>
              <a:rPr lang="cs-CZ" altLang="cs-CZ" sz="1400"/>
              <a:t>         </a:t>
            </a:r>
            <a:r>
              <a:rPr lang="cs-CZ" altLang="cs-CZ" sz="1400" b="1">
                <a:latin typeface="Arial" panose="020B0604020202020204" pitchFamily="34" charset="0"/>
              </a:rPr>
              <a:t>BRUKER APEX-Q-MTMS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2820988" y="2130425"/>
            <a:ext cx="2322512" cy="95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54283" name="Picture 15" descr="Finnigan LCQ-DECA mass spectr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45122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Hmotnostní spektrometrie (MS)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54063" y="2057400"/>
            <a:ext cx="76358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Způsoby ionizace: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   nárazem elektronů (EI)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   ionizace elektrostatickým polem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   chemická ionizace (CI)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Chemická ionizace je založena na interakci molekul měřené látky </a:t>
            </a:r>
            <a:br>
              <a:rPr lang="cs-CZ" altLang="cs-CZ" sz="2000"/>
            </a:br>
            <a:r>
              <a:rPr lang="cs-CZ" altLang="cs-CZ" sz="2000"/>
              <a:t>     s kladně nabitými částicemi (např. amoniak)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Fragmenty vznikají jednak primární (vlastní ionizací), jednak sekundární</a:t>
            </a:r>
            <a:br>
              <a:rPr lang="cs-CZ" altLang="cs-CZ" sz="2000"/>
            </a:br>
            <a:r>
              <a:rPr lang="cs-CZ" altLang="cs-CZ" sz="2000"/>
              <a:t>    rozpadem, přesmyky a rekombinací primárních fragmentů.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Hmotnostní spektrometrie (MS)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54063" y="2057400"/>
            <a:ext cx="76358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Hmotnostní spektrum je čárové.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Nejdůležitější je molekulový ion  – </a:t>
            </a:r>
            <a:r>
              <a:rPr lang="en-US" altLang="cs-CZ" sz="2000"/>
              <a:t> [</a:t>
            </a:r>
            <a:r>
              <a:rPr lang="cs-CZ" altLang="cs-CZ" sz="2000"/>
              <a:t>M</a:t>
            </a:r>
            <a:r>
              <a:rPr lang="en-US" altLang="cs-CZ" sz="2000"/>
              <a:t>]</a:t>
            </a:r>
            <a:r>
              <a:rPr lang="cs-CZ" altLang="cs-CZ" sz="2000" baseline="30000"/>
              <a:t>+</a:t>
            </a:r>
            <a:r>
              <a:rPr lang="en-US" altLang="cs-CZ" sz="2000" baseline="30000"/>
              <a:t> </a:t>
            </a:r>
            <a:r>
              <a:rPr lang="cs-CZ" altLang="cs-CZ" sz="2000"/>
              <a:t> </a:t>
            </a:r>
            <a:r>
              <a:rPr lang="en-US" altLang="cs-CZ" sz="2000"/>
              <a:t>      </a:t>
            </a:r>
            <a:r>
              <a:rPr lang="cs-CZ" altLang="cs-CZ" sz="2000"/>
              <a:t>při ionizaci elektrony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			          </a:t>
            </a:r>
            <a:r>
              <a:rPr lang="en-US" altLang="cs-CZ" sz="2000"/>
              <a:t> </a:t>
            </a:r>
            <a:r>
              <a:rPr lang="cs-CZ" altLang="cs-CZ" sz="2000"/>
              <a:t>– </a:t>
            </a:r>
            <a:r>
              <a:rPr lang="en-US" altLang="cs-CZ" sz="2000"/>
              <a:t> [</a:t>
            </a:r>
            <a:r>
              <a:rPr lang="cs-CZ" altLang="cs-CZ" sz="2000"/>
              <a:t>M+1</a:t>
            </a:r>
            <a:r>
              <a:rPr lang="en-US" altLang="cs-CZ" sz="2000"/>
              <a:t>]</a:t>
            </a:r>
            <a:r>
              <a:rPr lang="cs-CZ" altLang="cs-CZ" sz="2000" baseline="30000"/>
              <a:t>+</a:t>
            </a:r>
            <a:r>
              <a:rPr lang="en-US" altLang="cs-CZ" sz="2000" baseline="30000"/>
              <a:t> </a:t>
            </a:r>
            <a:r>
              <a:rPr lang="cs-CZ" altLang="cs-CZ" sz="2000"/>
              <a:t> </a:t>
            </a:r>
            <a:r>
              <a:rPr lang="en-US" altLang="cs-CZ" sz="2000"/>
              <a:t>  </a:t>
            </a:r>
            <a:r>
              <a:rPr lang="cs-CZ" altLang="cs-CZ" sz="2000"/>
              <a:t>při </a:t>
            </a:r>
            <a:r>
              <a:rPr lang="en-US" altLang="cs-CZ" sz="2000"/>
              <a:t>chemick</a:t>
            </a:r>
            <a:r>
              <a:rPr lang="cs-CZ" altLang="cs-CZ" sz="2000"/>
              <a:t>é ionizaci</a:t>
            </a:r>
            <a:endParaRPr lang="en-US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Inten</a:t>
            </a:r>
            <a:r>
              <a:rPr lang="cs-CZ" altLang="cs-CZ" sz="2000"/>
              <a:t>zita molekulového iontu nebývá nijak velká, protože tento ion obvykle podléhá dalším reakcím (rozpadu, rekombinaci).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Pro každou hodnotu m/e lze vypočítat složení C</a:t>
            </a:r>
            <a:r>
              <a:rPr lang="cs-CZ" altLang="cs-CZ" sz="2000" baseline="-25000"/>
              <a:t>x</a:t>
            </a:r>
            <a:r>
              <a:rPr lang="cs-CZ" altLang="cs-CZ" sz="2000"/>
              <a:t>H</a:t>
            </a:r>
            <a:r>
              <a:rPr lang="cs-CZ" altLang="cs-CZ" sz="2000" baseline="-25000"/>
              <a:t>y</a:t>
            </a:r>
            <a:r>
              <a:rPr lang="cs-CZ" altLang="cs-CZ" sz="2000"/>
              <a:t>O</a:t>
            </a:r>
            <a:r>
              <a:rPr lang="cs-CZ" altLang="cs-CZ" sz="2000" baseline="-25000"/>
              <a:t>z</a:t>
            </a:r>
            <a:r>
              <a:rPr lang="cs-CZ" altLang="cs-CZ" sz="2000"/>
              <a:t>N</a:t>
            </a:r>
            <a:r>
              <a:rPr lang="cs-CZ" altLang="cs-CZ" sz="2000" baseline="-25000"/>
              <a:t>w</a:t>
            </a:r>
            <a:r>
              <a:rPr lang="cs-CZ" altLang="cs-CZ" sz="2000"/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Ze struktury a poměrného zastoupení iontů lze odvodit strukturní vzorec.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1925"/>
            <a:ext cx="691197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21163"/>
            <a:ext cx="38195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5888"/>
            <a:ext cx="34036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2420938"/>
            <a:ext cx="3459163" cy="26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15888"/>
            <a:ext cx="5341937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ovéPole 1"/>
          <p:cNvSpPr txBox="1">
            <a:spLocks noChangeArrowheads="1"/>
          </p:cNvSpPr>
          <p:nvPr/>
        </p:nvSpPr>
        <p:spPr bwMode="auto">
          <a:xfrm>
            <a:off x="87313" y="5270500"/>
            <a:ext cx="8824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Příklady fragmentace malých molekul a makromolekul; MS technikou</a:t>
            </a:r>
            <a:br>
              <a:rPr lang="cs-CZ" altLang="cs-CZ" sz="2400"/>
            </a:br>
            <a:r>
              <a:rPr lang="cs-CZ" altLang="cs-CZ" sz="2400"/>
              <a:t>lze detekovat molekuly až o velikosti 1 milionu m/z (např. dokonce celé virové částice)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32194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49275"/>
            <a:ext cx="496411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40735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ovéPole 1"/>
          <p:cNvSpPr txBox="1">
            <a:spLocks noChangeArrowheads="1"/>
          </p:cNvSpPr>
          <p:nvPr/>
        </p:nvSpPr>
        <p:spPr bwMode="auto">
          <a:xfrm>
            <a:off x="4716463" y="4221163"/>
            <a:ext cx="3959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Schéma klasického MS spektrometru (nahoře) a MS spektrometru „MALDI-TOF“ (dole vlevo)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Pro proteiny: matrice obsahuje kyselinu skořicovou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organických látek</a:t>
            </a:r>
          </a:p>
        </p:txBody>
      </p:sp>
      <p:pic>
        <p:nvPicPr>
          <p:cNvPr id="7171" name="Picture 5" descr="zweb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3176"/>
            <a:ext cx="3742351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139952" y="1273175"/>
            <a:ext cx="367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První československý elektronový mikroskop  1950 </a:t>
            </a:r>
          </a:p>
        </p:txBody>
      </p:sp>
      <p:pic>
        <p:nvPicPr>
          <p:cNvPr id="7173" name="Picture 7" descr="zwebu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63753"/>
            <a:ext cx="3830638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3563888" y="5524478"/>
            <a:ext cx="5400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Experimentální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prozařovací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elektronový 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mikroskop</a:t>
            </a:r>
            <a:b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– 100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(L.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Zobač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V. Drahoš, J.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Speciálný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sedící </a:t>
            </a:r>
            <a:b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Delong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 1954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6344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Obdélník 2"/>
          <p:cNvSpPr>
            <a:spLocks noChangeArrowheads="1"/>
          </p:cNvSpPr>
          <p:nvPr/>
        </p:nvSpPr>
        <p:spPr bwMode="auto">
          <a:xfrm>
            <a:off x="539750" y="4365625"/>
            <a:ext cx="8064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cs-CZ" altLang="cs-CZ" sz="2000"/>
              <a:t>Hmotnostní spektroskopie MALDI byla původně vyvinuta pro kvalitativní analýzu peptidů a bílkovin, avšak nyní se využívá i pro analýzy nukleových kyselin nebo nízkomolekulárních organických i anorganických látek. Výhodou je vysoká citlivost a rychlost měření. Při analýze se vzorek nerozpadá, což umožňuje měření složitějších směsí, zanedbatelný je i vliv pozadí.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Hmotnostní spektrometrie (MS)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876800" y="1600200"/>
            <a:ext cx="4038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Příklad spektra (Q6), MW 304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Molekulový ion (M+H) 305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Molekulový ion – H</a:t>
            </a:r>
            <a:r>
              <a:rPr lang="cs-CZ" altLang="cs-CZ" sz="2000" baseline="-25000"/>
              <a:t>2</a:t>
            </a:r>
            <a:r>
              <a:rPr lang="cs-CZ" altLang="cs-CZ" sz="2000"/>
              <a:t>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    305-18 = 287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Molekulový ion – CH</a:t>
            </a:r>
            <a:r>
              <a:rPr lang="cs-CZ" altLang="cs-CZ" sz="2000" baseline="-25000"/>
              <a:t>3</a:t>
            </a:r>
            <a:r>
              <a:rPr lang="cs-CZ" altLang="cs-CZ" sz="2000"/>
              <a:t>CH</a:t>
            </a:r>
            <a:r>
              <a:rPr lang="cs-CZ" altLang="cs-CZ" sz="2000" baseline="-25000"/>
              <a:t>2</a:t>
            </a:r>
            <a:r>
              <a:rPr lang="cs-CZ" altLang="cs-CZ" sz="2000"/>
              <a:t>OH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     305-46 = 259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61445" name="Picture 5" descr="q6_ms_ot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0211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62600" y="304800"/>
            <a:ext cx="3276600" cy="1905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Hmotnostní spektrometrie (MS)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pic>
        <p:nvPicPr>
          <p:cNvPr id="62468" name="Picture 5" descr="q13_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04507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5715000" y="5105400"/>
            <a:ext cx="3111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Předpověď fragmentace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strukturně příbuzné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látky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68313" y="1052513"/>
            <a:ext cx="7850187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Tento materiál je určen  pouze pro výuku studentů.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This presentation has been scheduled for educational purposes only.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Pokud má někdo dojem, že použité obrázky (jiné než moje vlastní) jsou kryty copyrightem, nechť mi dá vědět.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If somebody believes, that pictures or figures in this presentation are covered by copyright, please let me know.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Jiří Gabriel (gabriel</a:t>
            </a:r>
            <a:r>
              <a:rPr lang="en-US" altLang="cs-CZ" sz="2000">
                <a:latin typeface="Arial" panose="020B0604020202020204" pitchFamily="34" charset="0"/>
              </a:rPr>
              <a:t>@</a:t>
            </a:r>
            <a:r>
              <a:rPr lang="cs-CZ" altLang="cs-CZ" sz="2000">
                <a:latin typeface="Arial" panose="020B0604020202020204" pitchFamily="34" charset="0"/>
              </a:rPr>
              <a:t>biomed.cas.cz)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1005"/>
            <a:ext cx="8348464" cy="1143000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Každá nová organická látka se </a:t>
            </a:r>
            <a:r>
              <a:rPr lang="cs-CZ" alt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charakterisuje</a:t>
            </a:r>
            <a:endParaRPr lang="cs-CZ" alt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56895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Názvem dle názvoslovných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pravidel </a:t>
            </a:r>
            <a:r>
              <a:rPr lang="cs-CZ" alt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eventuálně triviálním názvem</a:t>
            </a:r>
            <a:r>
              <a:rPr lang="cs-CZ" alt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Sumárním vzorcem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Strukturním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vzorcem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Tvarem, bodem tání (varu, sublimace), rozpustností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Optickou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otáčivostí (v případě potřeby)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Charakteristikami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spekter - UV/VIS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IR, NMR a MS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cs-CZ" alt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4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cs-CZ" altLang="cs-CZ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nejdůležitější, neboť </a:t>
            </a:r>
            <a:r>
              <a:rPr lang="cs-CZ" altLang="cs-CZ" sz="24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spekter </a:t>
            </a:r>
            <a:r>
              <a:rPr lang="cs-CZ" altLang="cs-CZ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altLang="cs-CZ" sz="24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nyní bezpečně a standardně odvozuje struktura molekuly organické látky</a:t>
            </a:r>
            <a:endParaRPr lang="cs-CZ" altLang="cs-CZ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9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Strukturní vzorec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924800" cy="1752600"/>
          </a:xfrm>
        </p:spPr>
        <p:txBody>
          <a:bodyPr/>
          <a:lstStyle/>
          <a:p>
            <a:pPr marL="533400" indent="-533400" algn="l" eaLnBrk="1" hangingPunct="1"/>
            <a:endParaRPr lang="cs-CZ" altLang="cs-CZ" sz="1600" b="1" i="1" smtClean="0"/>
          </a:p>
          <a:p>
            <a:pPr marL="533400" indent="-533400" algn="l" eaLnBrk="1" hangingPunct="1"/>
            <a:endParaRPr lang="cs-CZ" altLang="cs-CZ" sz="24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211263" y="1600200"/>
            <a:ext cx="67198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105400" y="3200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0" y="1752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N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581400" y="3200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N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581400" y="1828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N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5908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3528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29718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25908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3352800" y="213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590800" y="3048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2971800" y="3048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3352800" y="3048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4267200" y="2362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 flipV="1">
            <a:off x="3962400" y="2133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H="1">
            <a:off x="3962400" y="2971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4267200" y="2057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4267200" y="2971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4572000" y="342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4572000" y="3429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5791200" y="2286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V="1">
            <a:off x="5486400" y="2895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5029200" y="19812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4572000" y="1447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H</a:t>
            </a:r>
          </a:p>
        </p:txBody>
      </p:sp>
      <p:sp>
        <p:nvSpPr>
          <p:cNvPr id="10268" name="Freeform 28"/>
          <p:cNvSpPr>
            <a:spLocks/>
          </p:cNvSpPr>
          <p:nvPr/>
        </p:nvSpPr>
        <p:spPr bwMode="auto">
          <a:xfrm>
            <a:off x="6578600" y="2251075"/>
            <a:ext cx="3175" cy="673100"/>
          </a:xfrm>
          <a:custGeom>
            <a:avLst/>
            <a:gdLst>
              <a:gd name="T0" fmla="*/ 2147483646 w 2"/>
              <a:gd name="T1" fmla="*/ 0 h 424"/>
              <a:gd name="T2" fmla="*/ 0 w 2"/>
              <a:gd name="T3" fmla="*/ 2147483646 h 4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" h="424">
                <a:moveTo>
                  <a:pt x="2" y="0"/>
                </a:moveTo>
                <a:lnTo>
                  <a:pt x="0" y="4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9" name="Freeform 30"/>
          <p:cNvSpPr>
            <a:spLocks/>
          </p:cNvSpPr>
          <p:nvPr/>
        </p:nvSpPr>
        <p:spPr bwMode="auto">
          <a:xfrm>
            <a:off x="5791200" y="2895600"/>
            <a:ext cx="415925" cy="517525"/>
          </a:xfrm>
          <a:custGeom>
            <a:avLst/>
            <a:gdLst>
              <a:gd name="T0" fmla="*/ 2147483646 w 262"/>
              <a:gd name="T1" fmla="*/ 2147483646 h 326"/>
              <a:gd name="T2" fmla="*/ 0 w 262"/>
              <a:gd name="T3" fmla="*/ 0 h 32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62" h="326">
                <a:moveTo>
                  <a:pt x="262" y="32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0" name="Freeform 34"/>
          <p:cNvSpPr>
            <a:spLocks/>
          </p:cNvSpPr>
          <p:nvPr/>
        </p:nvSpPr>
        <p:spPr bwMode="auto">
          <a:xfrm>
            <a:off x="6223000" y="2917825"/>
            <a:ext cx="349250" cy="495300"/>
          </a:xfrm>
          <a:custGeom>
            <a:avLst/>
            <a:gdLst>
              <a:gd name="T0" fmla="*/ 0 w 220"/>
              <a:gd name="T1" fmla="*/ 2147483646 h 312"/>
              <a:gd name="T2" fmla="*/ 2147483646 w 220"/>
              <a:gd name="T3" fmla="*/ 0 h 3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0" h="312">
                <a:moveTo>
                  <a:pt x="0" y="312"/>
                </a:moveTo>
                <a:lnTo>
                  <a:pt x="22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1" name="Freeform 36"/>
          <p:cNvSpPr>
            <a:spLocks/>
          </p:cNvSpPr>
          <p:nvPr/>
        </p:nvSpPr>
        <p:spPr bwMode="auto">
          <a:xfrm>
            <a:off x="5791200" y="1838325"/>
            <a:ext cx="385763" cy="447675"/>
          </a:xfrm>
          <a:custGeom>
            <a:avLst/>
            <a:gdLst>
              <a:gd name="T0" fmla="*/ 0 w 243"/>
              <a:gd name="T1" fmla="*/ 2147483646 h 282"/>
              <a:gd name="T2" fmla="*/ 2147483646 w 243"/>
              <a:gd name="T3" fmla="*/ 0 h 2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3" h="282">
                <a:moveTo>
                  <a:pt x="0" y="282"/>
                </a:moveTo>
                <a:lnTo>
                  <a:pt x="24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2" name="Freeform 37"/>
          <p:cNvSpPr>
            <a:spLocks/>
          </p:cNvSpPr>
          <p:nvPr/>
        </p:nvSpPr>
        <p:spPr bwMode="auto">
          <a:xfrm>
            <a:off x="6172200" y="1828800"/>
            <a:ext cx="406400" cy="422275"/>
          </a:xfrm>
          <a:custGeom>
            <a:avLst/>
            <a:gdLst>
              <a:gd name="T0" fmla="*/ 0 w 256"/>
              <a:gd name="T1" fmla="*/ 0 h 266"/>
              <a:gd name="T2" fmla="*/ 2147483646 w 256"/>
              <a:gd name="T3" fmla="*/ 2147483646 h 2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6" h="266">
                <a:moveTo>
                  <a:pt x="0" y="0"/>
                </a:moveTo>
                <a:lnTo>
                  <a:pt x="256" y="2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3" name="Freeform 38"/>
          <p:cNvSpPr>
            <a:spLocks/>
          </p:cNvSpPr>
          <p:nvPr/>
        </p:nvSpPr>
        <p:spPr bwMode="auto">
          <a:xfrm>
            <a:off x="5715000" y="2263775"/>
            <a:ext cx="1588" cy="708025"/>
          </a:xfrm>
          <a:custGeom>
            <a:avLst/>
            <a:gdLst>
              <a:gd name="T0" fmla="*/ 0 w 1"/>
              <a:gd name="T1" fmla="*/ 0 h 446"/>
              <a:gd name="T2" fmla="*/ 2147483646 w 1"/>
              <a:gd name="T3" fmla="*/ 2147483646 h 44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46">
                <a:moveTo>
                  <a:pt x="0" y="0"/>
                </a:moveTo>
                <a:lnTo>
                  <a:pt x="1" y="44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4" name="Line 39"/>
          <p:cNvSpPr>
            <a:spLocks noChangeShapeType="1"/>
          </p:cNvSpPr>
          <p:nvPr/>
        </p:nvSpPr>
        <p:spPr bwMode="auto">
          <a:xfrm>
            <a:off x="4572000" y="342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5" name="Line 43"/>
          <p:cNvSpPr>
            <a:spLocks noChangeShapeType="1"/>
          </p:cNvSpPr>
          <p:nvPr/>
        </p:nvSpPr>
        <p:spPr bwMode="auto">
          <a:xfrm>
            <a:off x="3429000" y="2362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6" name="Freeform 44"/>
          <p:cNvSpPr>
            <a:spLocks/>
          </p:cNvSpPr>
          <p:nvPr/>
        </p:nvSpPr>
        <p:spPr bwMode="auto">
          <a:xfrm>
            <a:off x="2590800" y="2098675"/>
            <a:ext cx="415925" cy="415925"/>
          </a:xfrm>
          <a:custGeom>
            <a:avLst/>
            <a:gdLst>
              <a:gd name="T0" fmla="*/ 0 w 262"/>
              <a:gd name="T1" fmla="*/ 2147483646 h 262"/>
              <a:gd name="T2" fmla="*/ 2147483646 w 262"/>
              <a:gd name="T3" fmla="*/ 0 h 2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62" h="262">
                <a:moveTo>
                  <a:pt x="0" y="262"/>
                </a:moveTo>
                <a:lnTo>
                  <a:pt x="26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7" name="Freeform 46"/>
          <p:cNvSpPr>
            <a:spLocks/>
          </p:cNvSpPr>
          <p:nvPr/>
        </p:nvSpPr>
        <p:spPr bwMode="auto">
          <a:xfrm>
            <a:off x="2590800" y="2971800"/>
            <a:ext cx="415925" cy="422275"/>
          </a:xfrm>
          <a:custGeom>
            <a:avLst/>
            <a:gdLst>
              <a:gd name="T0" fmla="*/ 0 w 262"/>
              <a:gd name="T1" fmla="*/ 0 h 266"/>
              <a:gd name="T2" fmla="*/ 2147483646 w 262"/>
              <a:gd name="T3" fmla="*/ 2147483646 h 266"/>
              <a:gd name="T4" fmla="*/ 2147483646 w 262"/>
              <a:gd name="T5" fmla="*/ 2147483646 h 2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2" h="266">
                <a:moveTo>
                  <a:pt x="0" y="0"/>
                </a:moveTo>
                <a:lnTo>
                  <a:pt x="142" y="148"/>
                </a:lnTo>
                <a:lnTo>
                  <a:pt x="262" y="2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8" name="Freeform 50"/>
          <p:cNvSpPr>
            <a:spLocks/>
          </p:cNvSpPr>
          <p:nvPr/>
        </p:nvSpPr>
        <p:spPr bwMode="auto">
          <a:xfrm>
            <a:off x="3927475" y="2178050"/>
            <a:ext cx="339725" cy="260350"/>
          </a:xfrm>
          <a:custGeom>
            <a:avLst/>
            <a:gdLst>
              <a:gd name="T0" fmla="*/ 0 w 214"/>
              <a:gd name="T1" fmla="*/ 0 h 164"/>
              <a:gd name="T2" fmla="*/ 2147483646 w 214"/>
              <a:gd name="T3" fmla="*/ 2147483646 h 1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4" h="164">
                <a:moveTo>
                  <a:pt x="0" y="0"/>
                </a:moveTo>
                <a:lnTo>
                  <a:pt x="214" y="1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9" name="Freeform 51"/>
          <p:cNvSpPr>
            <a:spLocks/>
          </p:cNvSpPr>
          <p:nvPr/>
        </p:nvSpPr>
        <p:spPr bwMode="auto">
          <a:xfrm>
            <a:off x="4521200" y="3346450"/>
            <a:ext cx="581025" cy="3175"/>
          </a:xfrm>
          <a:custGeom>
            <a:avLst/>
            <a:gdLst>
              <a:gd name="T0" fmla="*/ 0 w 366"/>
              <a:gd name="T1" fmla="*/ 0 h 2"/>
              <a:gd name="T2" fmla="*/ 2147483646 w 366"/>
              <a:gd name="T3" fmla="*/ 2147483646 h 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" h="2">
                <a:moveTo>
                  <a:pt x="0" y="0"/>
                </a:moveTo>
                <a:lnTo>
                  <a:pt x="366" y="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80" name="Freeform 52"/>
          <p:cNvSpPr>
            <a:spLocks/>
          </p:cNvSpPr>
          <p:nvPr/>
        </p:nvSpPr>
        <p:spPr bwMode="auto">
          <a:xfrm>
            <a:off x="6134100" y="1879600"/>
            <a:ext cx="438150" cy="444500"/>
          </a:xfrm>
          <a:custGeom>
            <a:avLst/>
            <a:gdLst>
              <a:gd name="T0" fmla="*/ 0 w 276"/>
              <a:gd name="T1" fmla="*/ 0 h 280"/>
              <a:gd name="T2" fmla="*/ 2147483646 w 276"/>
              <a:gd name="T3" fmla="*/ 2147483646 h 2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6" h="280">
                <a:moveTo>
                  <a:pt x="0" y="0"/>
                </a:moveTo>
                <a:lnTo>
                  <a:pt x="276" y="2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81" name="Freeform 53"/>
          <p:cNvSpPr>
            <a:spLocks/>
          </p:cNvSpPr>
          <p:nvPr/>
        </p:nvSpPr>
        <p:spPr bwMode="auto">
          <a:xfrm>
            <a:off x="6172200" y="2803525"/>
            <a:ext cx="400050" cy="549275"/>
          </a:xfrm>
          <a:custGeom>
            <a:avLst/>
            <a:gdLst>
              <a:gd name="T0" fmla="*/ 2147483646 w 252"/>
              <a:gd name="T1" fmla="*/ 0 h 346"/>
              <a:gd name="T2" fmla="*/ 0 w 252"/>
              <a:gd name="T3" fmla="*/ 2147483646 h 34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2" h="346">
                <a:moveTo>
                  <a:pt x="252" y="0"/>
                </a:moveTo>
                <a:lnTo>
                  <a:pt x="0" y="34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82" name="Text Box 55"/>
          <p:cNvSpPr txBox="1">
            <a:spLocks noChangeArrowheads="1"/>
          </p:cNvSpPr>
          <p:nvPr/>
        </p:nvSpPr>
        <p:spPr bwMode="auto">
          <a:xfrm>
            <a:off x="4343400" y="3886200"/>
            <a:ext cx="11509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CH</a:t>
            </a:r>
            <a:r>
              <a:rPr lang="cs-CZ" altLang="cs-CZ" sz="2400" baseline="-2500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</a:t>
            </a: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CH-OH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</a:t>
            </a: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CH</a:t>
            </a:r>
            <a:r>
              <a:rPr lang="cs-CZ" altLang="cs-CZ" sz="2400" baseline="-25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2307</Words>
  <Application>Microsoft Office PowerPoint</Application>
  <PresentationFormat>Předvádění na obrazovce (4:3)</PresentationFormat>
  <Paragraphs>328</Paragraphs>
  <Slides>63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70" baseType="lpstr">
      <vt:lpstr>Arial</vt:lpstr>
      <vt:lpstr>Calibri</vt:lpstr>
      <vt:lpstr>Symbol</vt:lpstr>
      <vt:lpstr>Times New Roman</vt:lpstr>
      <vt:lpstr>Wingdings</vt:lpstr>
      <vt:lpstr>Default Design</vt:lpstr>
      <vt:lpstr>Rastrový obrázek</vt:lpstr>
      <vt:lpstr>Repetitorium chemie X. (2022)</vt:lpstr>
      <vt:lpstr>Odhalení tajemství:</vt:lpstr>
      <vt:lpstr>Prezentace aplikace PowerPoint</vt:lpstr>
      <vt:lpstr>Prezentace aplikace PowerPoint</vt:lpstr>
      <vt:lpstr>Analýza organických látek</vt:lpstr>
      <vt:lpstr>Analýza organických látek</vt:lpstr>
      <vt:lpstr>Každá nová organická látka se charakterisuje</vt:lpstr>
      <vt:lpstr>Prezentace aplikace PowerPoint</vt:lpstr>
      <vt:lpstr>Strukturní vzorec</vt:lpstr>
      <vt:lpstr>Sumární vzorec a název </vt:lpstr>
      <vt:lpstr>Bod tání / bod varu / tvar / rozpustnost</vt:lpstr>
      <vt:lpstr>Bod tání / bod varu / tvar / rozpustnost</vt:lpstr>
      <vt:lpstr>Bod tání / bod varu / tvar / rozpustnost</vt:lpstr>
      <vt:lpstr>Optická aktivita </vt:lpstr>
      <vt:lpstr>Prezentace aplikace PowerPoint</vt:lpstr>
      <vt:lpstr>Prezentace aplikace PowerPoint</vt:lpstr>
      <vt:lpstr>Prezentace aplikace PowerPoint</vt:lpstr>
      <vt:lpstr>Každá nová organická látka se charakterisuje</vt:lpstr>
      <vt:lpstr>UV/VIS spektrofotometrie</vt:lpstr>
      <vt:lpstr>Prezentace aplikace PowerPoint</vt:lpstr>
      <vt:lpstr>Lambert-Beerův zákon:</vt:lpstr>
      <vt:lpstr>Lambert-Beerův zákon:</vt:lpstr>
      <vt:lpstr>Lambert-Beerův zákon:</vt:lpstr>
      <vt:lpstr>UV/VIS spektrofotometrie</vt:lpstr>
      <vt:lpstr>Prezentace aplikace PowerPoint</vt:lpstr>
      <vt:lpstr>Prezentace aplikace PowerPoint</vt:lpstr>
      <vt:lpstr>Prezentace aplikace PowerPoint</vt:lpstr>
      <vt:lpstr>UV/VIS spektrum</vt:lpstr>
      <vt:lpstr>Infračervená spektrofotometrie (IR)</vt:lpstr>
      <vt:lpstr>Infračervená spektrofotometrie (IR)</vt:lpstr>
      <vt:lpstr>Infračervená spektrofotometrie (IR)</vt:lpstr>
      <vt:lpstr>Infračervená spektrofotometrie (IR)</vt:lpstr>
      <vt:lpstr>Infračervená spektrofotometrie (IR)</vt:lpstr>
      <vt:lpstr>Infračervená spektrofotometrie (IR)</vt:lpstr>
      <vt:lpstr>Infračervená spektrofotometrie (IR)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Infračervená spektrofotometrie (IR)</vt:lpstr>
      <vt:lpstr>Prezentace aplikace PowerPoint</vt:lpstr>
      <vt:lpstr>Infračervená spektrofotometrie (IR)</vt:lpstr>
      <vt:lpstr>Infračervená spektrofotometrie (IR)</vt:lpstr>
      <vt:lpstr>Nukleární magnetická rezonance (NMR)</vt:lpstr>
      <vt:lpstr>Prezentace aplikace PowerPoint</vt:lpstr>
      <vt:lpstr>Nukleární magnetická rezonance (NMR)</vt:lpstr>
      <vt:lpstr>Nukleární magnetická rezonance (NMR)</vt:lpstr>
      <vt:lpstr>Nukleární magnetická rezonance (NMR)</vt:lpstr>
      <vt:lpstr>Prezentace aplikace PowerPoint</vt:lpstr>
      <vt:lpstr>Nukleární magnetická rezonance (NMR)</vt:lpstr>
      <vt:lpstr>Prezentace aplikace PowerPoint</vt:lpstr>
      <vt:lpstr>Hmotnostní spektrometrie (MS)</vt:lpstr>
      <vt:lpstr>Hmotnostní spektrometrie (MS)</vt:lpstr>
      <vt:lpstr>Hmotnostní spektrometrie (MS)</vt:lpstr>
      <vt:lpstr>Hmotnostní spektrometrie (MS)</vt:lpstr>
      <vt:lpstr>Prezentace aplikace PowerPoint</vt:lpstr>
      <vt:lpstr>Prezentace aplikace PowerPoint</vt:lpstr>
      <vt:lpstr>Prezentace aplikace PowerPoint</vt:lpstr>
      <vt:lpstr>Prezentace aplikace PowerPoint</vt:lpstr>
      <vt:lpstr>Hmotnostní spektrometrie (MS)</vt:lpstr>
      <vt:lpstr>Hmotnostní spektrometrie (MS)</vt:lpstr>
      <vt:lpstr>Prezentace aplikace PowerPoint</vt:lpstr>
    </vt:vector>
  </TitlesOfParts>
  <Company>Mikrobiologický ústav AV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Gabriel</dc:creator>
  <cp:lastModifiedBy>Gabriel</cp:lastModifiedBy>
  <cp:revision>76</cp:revision>
  <cp:lastPrinted>2020-03-24T09:55:48Z</cp:lastPrinted>
  <dcterms:created xsi:type="dcterms:W3CDTF">2004-04-02T23:35:52Z</dcterms:created>
  <dcterms:modified xsi:type="dcterms:W3CDTF">2022-04-27T05:17:31Z</dcterms:modified>
</cp:coreProperties>
</file>