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326" r:id="rId2"/>
    <p:sldId id="297" r:id="rId3"/>
    <p:sldId id="296" r:id="rId4"/>
    <p:sldId id="258" r:id="rId5"/>
    <p:sldId id="256" r:id="rId6"/>
    <p:sldId id="257" r:id="rId7"/>
    <p:sldId id="259" r:id="rId8"/>
    <p:sldId id="260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90" r:id="rId31"/>
    <p:sldId id="293" r:id="rId32"/>
    <p:sldId id="292" r:id="rId33"/>
    <p:sldId id="286" r:id="rId34"/>
    <p:sldId id="291" r:id="rId35"/>
    <p:sldId id="287" r:id="rId36"/>
    <p:sldId id="288" r:id="rId37"/>
    <p:sldId id="284" r:id="rId38"/>
    <p:sldId id="285" r:id="rId39"/>
    <p:sldId id="294" r:id="rId40"/>
    <p:sldId id="289" r:id="rId41"/>
    <p:sldId id="295" r:id="rId42"/>
    <p:sldId id="325" r:id="rId4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2732D04-599E-DB19-0241-862E80201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E14C2B-49CC-8DC9-5EDE-3AFBD3448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CDD57D-286D-4E26-BAA0-EDDCD5307143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485678-5BE5-2AEB-133F-35CC82CBC0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51C444-2534-CAD7-4374-6CBF9BDAE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5D8AF-9720-449A-836D-15C190E956F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FEAF3E-75C4-B07A-0A88-5BA3B97E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0AFD-1DB2-498A-B938-A654FAF362D7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26995D-8742-2576-C070-3D5DE7D5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38F021-479E-6AD5-9CBA-14FE4A94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4ADFC-1EE8-4CB8-A176-52403EB3C1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870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56803B-D49E-C72E-EC87-A23FEC80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A563-1E64-4F6C-A7D4-F532FB535B1A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C3AE0-67BA-617E-769D-AFB055CB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F7FFD-325A-6755-0D23-E0824230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3053-67A4-4EB4-B225-6FFAF16318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17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1BC82F-9DC9-FCA0-EE30-96F70159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FF88-441C-4772-85ED-19BD34488523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502167-D484-D264-8EF2-BF0B2D80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F56A1F-3F54-EF05-B513-CD4A045A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52AC1-6680-4AF1-B684-9243148E4E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522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5BC0DD-1DD7-F164-2ABA-8C66C9AC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6EFD-3EBE-401E-BD27-5B8E93360151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407250-BED1-2E04-B369-7411D3D2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528A95-07A3-9A1E-4BDC-51E79A0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E545-062D-4742-BA7A-19AEF9DF78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2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CDE8DA-C805-9A70-F677-2DBA0982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3C97-7F3A-4E65-A44A-54F202FFA6C9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B383FE-0CFA-E066-6D7C-34D47F1F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D43546-0D0F-94A2-A680-F654D988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FBAC5-EBF4-4954-BDBB-F4E8B88656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00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2A80E11-73EB-3777-8F12-E99763B2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1CE5-D2AE-4994-8B67-116167E7B787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3096CC2-98A7-FABD-EBE2-3BF990F1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DBE91DF-9D6B-7010-2349-D42BC58B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9E55-E4B5-4ACC-ACF5-592865BFED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937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CA6BE90-CF51-EFC6-73ED-2D56BFBD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1FFA-0315-4E24-B12B-F5AC1F537250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B235B4A-D9B7-9B5E-99B9-6D7025B0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C4B3A8CD-0798-FA5F-6E55-692BA2A5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A632-161E-4CFF-B39A-136D2D146F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857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7921C61-361F-7FB4-9D73-33DBCD85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28B1-6DD7-4BDC-B215-4013728DCF19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41E1A2-AFD4-0952-4857-DEC33351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5FE294D9-57BC-9320-C28B-74560CB7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E069-ACFE-43B9-ADA7-F3A0D13C85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536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7E813FA-0C3D-167D-C0B8-F4CCA906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8EA6-BC86-48C9-917F-2796DC5A4916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08D947A1-C6B8-A518-9700-20747B17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8D7E03B-B074-A0EB-6EED-4BBFE94D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0B3C-E8B5-4779-8EFB-0A2D772CFB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48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B372387-372E-C875-3DFF-6C37689A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AE84-F804-409E-A0B1-B26572A4155B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1F7E166-F02E-2958-7FC5-443989FB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6C11BBA-EB96-F36D-8A57-90391858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786B8-57F5-4E15-A9CC-3D42A2867F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880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45A7770-A693-AA1A-A0D2-AFDB6EF5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6EBE-081B-46D1-ACF9-514822D4F4BD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0917B54-3827-B300-8E44-6F241163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32FA877-1612-A882-457A-858C478E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1BFE-F7E2-4C13-A442-BB53251DB3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6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29B7267-6CBA-207D-E939-D4FD15962E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FE64D2E-D5FC-DDA2-782D-559FEE8C89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839BBB-8AF8-4B61-BD74-BFD5528E5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92ADE-22EB-4979-8707-39E7A4CD8B85}" type="datetimeFigureOut">
              <a:rPr lang="cs-CZ"/>
              <a:pPr>
                <a:defRPr/>
              </a:pPr>
              <a:t>06.02.2023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EB76C7-D6A5-2C12-1E3A-9C320156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1562CD-45CC-1A45-2DAD-7A78A253E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FD0DDC-AE32-4473-8BF3-8DD606998CE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33FF488-B1F0-C7DA-FD8F-CCCE4EB5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93" y="1052736"/>
            <a:ext cx="6121013" cy="421231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08604E6-7EFD-36ED-F8B8-C4B257ED0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238" y="0"/>
            <a:ext cx="7772400" cy="1235075"/>
          </a:xfrm>
        </p:spPr>
        <p:txBody>
          <a:bodyPr/>
          <a:lstStyle/>
          <a:p>
            <a:pPr eaLnBrk="1" hangingPunct="1"/>
            <a:r>
              <a:rPr lang="cs-CZ" altLang="cs-CZ" dirty="0"/>
              <a:t>Repetitorium chemie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609FDA4-13EC-2655-F20A-9FFCDFC0C078}"/>
              </a:ext>
            </a:extLst>
          </p:cNvPr>
          <p:cNvSpPr txBox="1">
            <a:spLocks/>
          </p:cNvSpPr>
          <p:nvPr/>
        </p:nvSpPr>
        <p:spPr bwMode="auto">
          <a:xfrm>
            <a:off x="611560" y="5445224"/>
            <a:ext cx="82296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 err="1"/>
              <a:t>Illustrovaný</a:t>
            </a:r>
            <a:r>
              <a:rPr lang="cs-CZ" sz="2800" dirty="0"/>
              <a:t> „Stručný přehled potřebné matematiky“ celkem v šesti dílech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cs-CZ" sz="2800" dirty="0"/>
              <a:t>J. Gabriel 2023)</a:t>
            </a:r>
          </a:p>
        </p:txBody>
      </p:sp>
    </p:spTree>
    <p:extLst>
      <p:ext uri="{BB962C8B-B14F-4D97-AF65-F5344CB8AC3E}">
        <p14:creationId xmlns:p14="http://schemas.microsoft.com/office/powerpoint/2010/main" val="3256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D5524A0D-16F0-EE70-FB05-906024E9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Průměr, medián a modus</a:t>
            </a:r>
          </a:p>
        </p:txBody>
      </p:sp>
      <p:sp>
        <p:nvSpPr>
          <p:cNvPr id="8195" name="Podnadpis 2">
            <a:extLst>
              <a:ext uri="{FF2B5EF4-FFF2-40B4-BE49-F238E27FC236}">
                <a16:creationId xmlns:a16="http://schemas.microsoft.com/office/drawing/2014/main" id="{F533E6E0-429A-663F-C96A-2AE3A2771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557338"/>
            <a:ext cx="7777162" cy="4679950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cs-CZ" altLang="cs-CZ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Průměrem se rozumí klasický aritmetický průměr souboru sledovaných hodnot.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Medián vyjadřuje prostřední hodnotu souboru dat, srovnaných od nejmenšího do největšího.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Modus je nejčastěji se vyskytující hodnota ve zkoumaném souboru dat.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0AAAE30-3984-6788-68AB-B528F4E445F3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836613"/>
          <a:ext cx="6119813" cy="528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 dirty="0">
                          <a:effectLst/>
                        </a:rPr>
                        <a:t>Jméno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známka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3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Arnošt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průměr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1,92307692</a:t>
                      </a:r>
                    </a:p>
                  </a:txBody>
                  <a:tcPr marL="9524" marR="9524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3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Bedřich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modus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534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Cyril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 dirty="0">
                          <a:effectLst/>
                        </a:rPr>
                        <a:t>1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medián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David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Dita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Dittmar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Eliška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Franta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Jirka G.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Jirka H.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Karel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Varel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Žaba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400" u="none" strike="noStrike" dirty="0">
                          <a:effectLst/>
                        </a:rPr>
                        <a:t>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21" marR="5721" marT="572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B4DF3F20-E4C1-FDBF-AE6A-0B36146C7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Rozptyl a směrodatná odchylka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4D7C3F-4243-9999-E73D-114DEAF8D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1052513"/>
            <a:ext cx="8351838" cy="4679950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Popisují variabilitu (homogenitu) základního datového souboru.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Rozptyl: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Směrodatná odchylka: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      (odmocnina z rozptylu)</a:t>
            </a:r>
          </a:p>
        </p:txBody>
      </p:sp>
      <p:pic>
        <p:nvPicPr>
          <p:cNvPr id="10244" name="Picture 2" descr="http://t3.gstatic.com/images?q=tbn:ANd9GcSQBsdKm38VcZd9QQoIXLIdPn7KYewHwIkck-LJv3tS676sQtSh">
            <a:extLst>
              <a:ext uri="{FF2B5EF4-FFF2-40B4-BE49-F238E27FC236}">
                <a16:creationId xmlns:a16="http://schemas.microsoft.com/office/drawing/2014/main" id="{806E747B-D06A-2E90-0028-F0DE7E8E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852738"/>
            <a:ext cx="27003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pbsoft.wz.cz/soubory/programy/statisti/help/smerodch.jpg">
            <a:extLst>
              <a:ext uri="{FF2B5EF4-FFF2-40B4-BE49-F238E27FC236}">
                <a16:creationId xmlns:a16="http://schemas.microsoft.com/office/drawing/2014/main" id="{8DE06F93-DE4D-8AC6-9C4D-0D67C493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724400"/>
            <a:ext cx="3251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FB2D5AB-89AA-9F46-F1CB-729C5BBB1CCB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836613"/>
          <a:ext cx="7488236" cy="397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Jméno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Repetitorium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Fyzika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Repetitorium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Fyzika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Adlabert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rozptyl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0,674556213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</a:rPr>
                        <a:t>1,786982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Bohouš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sm. odch.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0,821313712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</a:rPr>
                        <a:t>1,336781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Cecílie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Emerich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Dita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Jirka G.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Eliška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Kvído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Ruprecht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Šimon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Valentýn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Varel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2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Žaba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373" name="TextovéPole 2">
            <a:extLst>
              <a:ext uri="{FF2B5EF4-FFF2-40B4-BE49-F238E27FC236}">
                <a16:creationId xmlns:a16="http://schemas.microsoft.com/office/drawing/2014/main" id="{10C311A3-C786-43E5-A253-80F39229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00663"/>
            <a:ext cx="4970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Průměrná známka z repetitoria:      1,92 ± 0,82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Průměrná známka z fyziky:               2,54 ± 1,34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>
            <a:extLst>
              <a:ext uri="{FF2B5EF4-FFF2-40B4-BE49-F238E27FC236}">
                <a16:creationId xmlns:a16="http://schemas.microsoft.com/office/drawing/2014/main" id="{B122A533-A3E5-DF52-AFD1-4A72BEFA2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617538"/>
            <a:ext cx="82089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 normálního rozložení hraje velkou roli směrodatná odchylka. Pokud máme rozložení, které je normální a má odchylku </a:t>
            </a:r>
            <a:r>
              <a:rPr lang="el-GR" altLang="cs-CZ" sz="1800"/>
              <a:t>σ, </a:t>
            </a:r>
            <a:r>
              <a:rPr lang="cs-CZ" altLang="cs-CZ" sz="1800"/>
              <a:t>pak musí platit, že 68 % hodnot se nachází v intervalu ⟨</a:t>
            </a:r>
            <a:r>
              <a:rPr lang="el-GR" altLang="cs-CZ" sz="1800"/>
              <a:t>μ−σ,μ+σ⟩. </a:t>
            </a:r>
            <a:r>
              <a:rPr lang="cs-CZ" altLang="cs-CZ" sz="1800"/>
              <a:t>Tedy 68 % hodnot se liší od průměru maximálně o jednu směrodatnou odchylku. Přibližně 95 % hodnot pak musí ležet v intervalu ⟨</a:t>
            </a:r>
            <a:r>
              <a:rPr lang="el-GR" altLang="cs-CZ" sz="1800"/>
              <a:t>μ−2σ,μ+2σ⟩ </a:t>
            </a:r>
            <a:r>
              <a:rPr lang="cs-CZ" altLang="cs-CZ" sz="1800"/>
              <a:t>a 99,7 % hodnot v intervalu ⟨</a:t>
            </a:r>
            <a:r>
              <a:rPr lang="el-GR" altLang="cs-CZ" sz="1800"/>
              <a:t>μ−3σ,μ+3σ⟩.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Přehledně to znázorňuje následující obrázek:</a:t>
            </a:r>
          </a:p>
        </p:txBody>
      </p:sp>
      <p:pic>
        <p:nvPicPr>
          <p:cNvPr id="12291" name="Picture 2" descr="http://www.scio.cz/images/vyvoj_testu/1000px-Standard_deviation_diagram_%28decimal_comma%29_svg.png">
            <a:extLst>
              <a:ext uri="{FF2B5EF4-FFF2-40B4-BE49-F238E27FC236}">
                <a16:creationId xmlns:a16="http://schemas.microsoft.com/office/drawing/2014/main" id="{A0A7090C-F4A9-49B8-19A4-CA615779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647950"/>
            <a:ext cx="75104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4522C162-A9D2-6070-0F6D-1B061ABC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/>
              <a:t>Matematická vsuvka III. </a:t>
            </a:r>
            <a:br>
              <a:rPr lang="cs-CZ" altLang="cs-CZ" sz="3600"/>
            </a:br>
            <a:r>
              <a:rPr lang="cs-CZ" altLang="cs-CZ" sz="3600"/>
              <a:t>„funkce – první část“</a:t>
            </a:r>
          </a:p>
        </p:txBody>
      </p:sp>
      <p:sp>
        <p:nvSpPr>
          <p:cNvPr id="13315" name="Obdélník 2">
            <a:extLst>
              <a:ext uri="{FF2B5EF4-FFF2-40B4-BE49-F238E27FC236}">
                <a16:creationId xmlns:a16="http://schemas.microsoft.com/office/drawing/2014/main" id="{463AD48A-A886-A9AE-0295-8CCA256F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629761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http://www.matematika.cz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3575CC6-EA16-08BD-A986-7944DBEC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1438"/>
            <a:ext cx="5143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ovéPole 1">
            <a:extLst>
              <a:ext uri="{FF2B5EF4-FFF2-40B4-BE49-F238E27FC236}">
                <a16:creationId xmlns:a16="http://schemas.microsoft.com/office/drawing/2014/main" id="{C52F5825-C18E-06A5-0ACA-4284CAC8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81750"/>
            <a:ext cx="742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14/40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BE178F37-862F-58EA-CD5E-C9D01B0D2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Funkce jedné proměnné</a:t>
            </a:r>
          </a:p>
        </p:txBody>
      </p:sp>
      <p:sp>
        <p:nvSpPr>
          <p:cNvPr id="14339" name="Podnadpis 2">
            <a:extLst>
              <a:ext uri="{FF2B5EF4-FFF2-40B4-BE49-F238E27FC236}">
                <a16:creationId xmlns:a16="http://schemas.microsoft.com/office/drawing/2014/main" id="{198DC195-80CC-A5C6-2712-784BB5397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700213"/>
            <a:ext cx="7777162" cy="4681537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Funkce je předpis, který každému číslu </a:t>
            </a:r>
            <a:r>
              <a:rPr lang="cs-CZ" altLang="cs-CZ" i="1">
                <a:solidFill>
                  <a:schemeClr val="tx1"/>
                </a:solidFill>
              </a:rPr>
              <a:t>x</a:t>
            </a:r>
            <a:r>
              <a:rPr lang="cs-CZ" altLang="cs-CZ">
                <a:solidFill>
                  <a:schemeClr val="tx1"/>
                </a:solidFill>
              </a:rPr>
              <a:t> z definičního oboru </a:t>
            </a:r>
            <a:r>
              <a:rPr lang="cs-CZ" altLang="cs-CZ" i="1">
                <a:solidFill>
                  <a:schemeClr val="tx1"/>
                </a:solidFill>
              </a:rPr>
              <a:t>M</a:t>
            </a:r>
            <a:r>
              <a:rPr lang="cs-CZ" altLang="cs-CZ">
                <a:solidFill>
                  <a:schemeClr val="tx1"/>
                </a:solidFill>
              </a:rPr>
              <a:t> přiřadí právě jedno </a:t>
            </a:r>
            <a:r>
              <a:rPr lang="cs-CZ" altLang="cs-CZ" i="1">
                <a:solidFill>
                  <a:schemeClr val="tx1"/>
                </a:solidFill>
              </a:rPr>
              <a:t>y</a:t>
            </a:r>
            <a:r>
              <a:rPr lang="cs-CZ" altLang="cs-CZ">
                <a:solidFill>
                  <a:schemeClr val="tx1"/>
                </a:solidFill>
              </a:rPr>
              <a:t> z oboru hodnot </a:t>
            </a:r>
            <a:r>
              <a:rPr lang="cs-CZ" altLang="cs-CZ" i="1">
                <a:solidFill>
                  <a:schemeClr val="tx1"/>
                </a:solidFill>
              </a:rPr>
              <a:t>N</a:t>
            </a:r>
            <a:r>
              <a:rPr lang="cs-CZ" altLang="cs-CZ">
                <a:solidFill>
                  <a:schemeClr val="tx1"/>
                </a:solidFill>
              </a:rPr>
              <a:t>.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cs-CZ" altLang="cs-CZ" sz="120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Funkci obvykle zapisujeme ve tvaru </a:t>
            </a:r>
            <a:r>
              <a:rPr lang="cs-CZ" altLang="cs-CZ" i="1">
                <a:solidFill>
                  <a:schemeClr val="tx1"/>
                </a:solidFill>
              </a:rPr>
              <a:t>y</a:t>
            </a:r>
            <a:r>
              <a:rPr lang="cs-CZ" altLang="cs-CZ">
                <a:solidFill>
                  <a:schemeClr val="tx1"/>
                </a:solidFill>
              </a:rPr>
              <a:t> = </a:t>
            </a:r>
            <a:r>
              <a:rPr lang="cs-CZ" altLang="cs-CZ" i="1">
                <a:solidFill>
                  <a:schemeClr val="tx1"/>
                </a:solidFill>
              </a:rPr>
              <a:t>f</a:t>
            </a:r>
            <a:r>
              <a:rPr lang="cs-CZ" altLang="cs-CZ">
                <a:solidFill>
                  <a:schemeClr val="tx1"/>
                </a:solidFill>
              </a:rPr>
              <a:t>(</a:t>
            </a:r>
            <a:r>
              <a:rPr lang="cs-CZ" altLang="cs-CZ" i="1">
                <a:solidFill>
                  <a:schemeClr val="tx1"/>
                </a:solidFill>
              </a:rPr>
              <a:t>x</a:t>
            </a:r>
            <a:r>
              <a:rPr lang="cs-CZ" altLang="cs-CZ">
                <a:solidFill>
                  <a:schemeClr val="tx1"/>
                </a:solidFill>
              </a:rPr>
              <a:t>)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cs-CZ" altLang="cs-CZ" sz="120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Funkci lze znázornit graficky v x-y, popřípadě v x-y-z souřadnicích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5E4BA202-5356-3D09-68E2-A53F78E9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Lineární funkce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78F6403-AF1C-BFE2-1E14-92554305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3414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/>
              <a:t>Lineární funkce je každá funkce, která je dána předpisem y = ax + b, kde a a b jsou reálná čísla.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A4CF368-748F-3BBA-8DB7-35E911AC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06713"/>
            <a:ext cx="39497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0E90A4D2-AFFE-FD26-6A07-B4EE8A65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19425"/>
            <a:ext cx="37814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8E84138E-35AB-12B8-1EF4-A9140D79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Příklad: Lambert-Beerův zákon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0DA6FE8B-1FCA-1A4B-B33D-8BC6627F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434387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/>
              <a:t>A = </a:t>
            </a:r>
            <a:r>
              <a:rPr lang="el-GR" altLang="cs-CZ"/>
              <a:t>ε</a:t>
            </a:r>
            <a:r>
              <a:rPr lang="cs-CZ" altLang="cs-CZ"/>
              <a:t>.c.l        Absorbance jako funkce koncentrace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D5791E63-05AF-2B9E-D8B9-2978428C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359650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BAA04C97-E844-F667-5296-4B6000F4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Lineární funkce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CFF5A0E6-3C73-4363-9604-6A8BB585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3" y="1557338"/>
            <a:ext cx="8940800" cy="4525962"/>
          </a:xfrm>
        </p:spPr>
        <p:txBody>
          <a:bodyPr/>
          <a:lstStyle/>
          <a:p>
            <a:pPr eaLnBrk="1" hangingPunct="1"/>
            <a:r>
              <a:rPr lang="cs-CZ" altLang="cs-CZ"/>
              <a:t>Korelační koeficient dvojice dat:   -1,000 … 1,000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17412" name="Picture 4" descr="http://geo3.fsv.cvut.cz/%7Esoukup/dip/basikova/pokus_html_m635b6836.gif">
            <a:extLst>
              <a:ext uri="{FF2B5EF4-FFF2-40B4-BE49-F238E27FC236}">
                <a16:creationId xmlns:a16="http://schemas.microsoft.com/office/drawing/2014/main" id="{98F1CBE9-814B-48ED-F214-F68585C9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81263"/>
            <a:ext cx="59928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CAA1DF3-68F1-CF7A-22A7-8FE6561B77C3}"/>
              </a:ext>
            </a:extLst>
          </p:cNvPr>
          <p:cNvSpPr txBox="1"/>
          <p:nvPr/>
        </p:nvSpPr>
        <p:spPr>
          <a:xfrm>
            <a:off x="323528" y="1196752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				          </a:t>
            </a:r>
            <a:r>
              <a:rPr lang="cs-CZ" dirty="0">
                <a:latin typeface="Arial" panose="020B0604020202020204" pitchFamily="34" charset="0"/>
              </a:rPr>
              <a:t>Zvládám		Nezvládám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1. Ovládám umění </a:t>
            </a:r>
            <a:r>
              <a:rPr lang="cs-CZ" i="1" dirty="0">
                <a:latin typeface="Arial" panose="020B0604020202020204" pitchFamily="34" charset="0"/>
              </a:rPr>
              <a:t>sčítat</a:t>
            </a:r>
            <a:r>
              <a:rPr lang="cs-CZ" dirty="0">
                <a:latin typeface="Arial" panose="020B0604020202020204" pitchFamily="34" charset="0"/>
              </a:rPr>
              <a:t> a </a:t>
            </a:r>
            <a:r>
              <a:rPr lang="cs-CZ" i="1" dirty="0">
                <a:latin typeface="Arial" panose="020B0604020202020204" pitchFamily="34" charset="0"/>
              </a:rPr>
              <a:t>odčítat</a:t>
            </a:r>
            <a:r>
              <a:rPr lang="cs-CZ" dirty="0">
                <a:latin typeface="Arial" panose="020B0604020202020204" pitchFamily="34" charset="0"/>
              </a:rPr>
              <a:t>. 	     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2. Také zvládám </a:t>
            </a:r>
            <a:r>
              <a:rPr lang="cs-CZ" i="1" dirty="0">
                <a:latin typeface="Arial" panose="020B0604020202020204" pitchFamily="34" charset="0"/>
              </a:rPr>
              <a:t>násobit</a:t>
            </a:r>
            <a:r>
              <a:rPr lang="cs-CZ" dirty="0">
                <a:latin typeface="Arial" panose="020B0604020202020204" pitchFamily="34" charset="0"/>
              </a:rPr>
              <a:t> i </a:t>
            </a:r>
            <a:r>
              <a:rPr lang="cs-CZ" i="1" dirty="0">
                <a:latin typeface="Arial" panose="020B0604020202020204" pitchFamily="34" charset="0"/>
              </a:rPr>
              <a:t>dělit</a:t>
            </a:r>
            <a:r>
              <a:rPr lang="cs-CZ" dirty="0">
                <a:latin typeface="Arial" panose="020B0604020202020204" pitchFamily="34" charset="0"/>
              </a:rPr>
              <a:t>. 	     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3. Znám slovo „</a:t>
            </a:r>
            <a:r>
              <a:rPr lang="cs-CZ" i="1" dirty="0">
                <a:latin typeface="Arial" panose="020B0604020202020204" pitchFamily="34" charset="0"/>
              </a:rPr>
              <a:t>rovnice</a:t>
            </a:r>
            <a:r>
              <a:rPr lang="cs-CZ" dirty="0">
                <a:latin typeface="Arial" panose="020B0604020202020204" pitchFamily="34" charset="0"/>
              </a:rPr>
              <a:t>“. 	     	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4. Chápu smysl </a:t>
            </a:r>
            <a:r>
              <a:rPr lang="cs-CZ" i="1" dirty="0">
                <a:latin typeface="Arial" panose="020B0604020202020204" pitchFamily="34" charset="0"/>
              </a:rPr>
              <a:t>rovnítka</a:t>
            </a:r>
            <a:r>
              <a:rPr lang="cs-CZ" dirty="0">
                <a:latin typeface="Arial" panose="020B0604020202020204" pitchFamily="34" charset="0"/>
              </a:rPr>
              <a:t> v rovnici. 	     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5. Vím, co znamená slovo „</a:t>
            </a:r>
            <a:r>
              <a:rPr lang="cs-CZ" i="1" dirty="0">
                <a:latin typeface="Arial" panose="020B0604020202020204" pitchFamily="34" charset="0"/>
              </a:rPr>
              <a:t>funkce</a:t>
            </a:r>
            <a:r>
              <a:rPr lang="cs-CZ" dirty="0">
                <a:latin typeface="Arial" panose="020B0604020202020204" pitchFamily="34" charset="0"/>
              </a:rPr>
              <a:t>“.      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6. Znám </a:t>
            </a:r>
            <a:r>
              <a:rPr lang="cs-CZ" i="1" dirty="0">
                <a:latin typeface="Arial" panose="020B0604020202020204" pitchFamily="34" charset="0"/>
              </a:rPr>
              <a:t>například</a:t>
            </a:r>
            <a:r>
              <a:rPr lang="cs-CZ" dirty="0">
                <a:latin typeface="Arial" panose="020B0604020202020204" pitchFamily="34" charset="0"/>
              </a:rPr>
              <a:t> logaritmus nebo mocninu.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  	       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7. Umím spočítat </a:t>
            </a:r>
            <a:r>
              <a:rPr lang="cs-CZ" i="1" dirty="0">
                <a:latin typeface="Arial" panose="020B0604020202020204" pitchFamily="34" charset="0"/>
              </a:rPr>
              <a:t>aritmetický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</a:rPr>
              <a:t>průměr</a:t>
            </a:r>
            <a:r>
              <a:rPr lang="cs-CZ" dirty="0">
                <a:latin typeface="Arial" panose="020B0604020202020204" pitchFamily="34" charset="0"/>
              </a:rPr>
              <a:t>.   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8. Slyšel/a jsem slova „</a:t>
            </a:r>
            <a:r>
              <a:rPr lang="cs-CZ" i="1" dirty="0">
                <a:latin typeface="Arial" panose="020B0604020202020204" pitchFamily="34" charset="0"/>
              </a:rPr>
              <a:t>úměra</a:t>
            </a:r>
            <a:r>
              <a:rPr lang="cs-CZ" dirty="0">
                <a:latin typeface="Arial" panose="020B0604020202020204" pitchFamily="34" charset="0"/>
              </a:rPr>
              <a:t>“ a „</a:t>
            </a:r>
            <a:r>
              <a:rPr lang="cs-CZ" i="1" dirty="0">
                <a:latin typeface="Arial" panose="020B0604020202020204" pitchFamily="34" charset="0"/>
              </a:rPr>
              <a:t>trojčlenka</a:t>
            </a:r>
            <a:r>
              <a:rPr lang="cs-CZ" dirty="0">
                <a:latin typeface="Arial" panose="020B0604020202020204" pitchFamily="34" charset="0"/>
              </a:rPr>
              <a:t>“.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       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 9. Vím, </a:t>
            </a:r>
            <a:r>
              <a:rPr lang="cs-CZ" i="1" dirty="0">
                <a:latin typeface="Arial" panose="020B0604020202020204" pitchFamily="34" charset="0"/>
              </a:rPr>
              <a:t>k čemu </a:t>
            </a:r>
            <a:r>
              <a:rPr lang="cs-CZ" dirty="0">
                <a:latin typeface="Arial" panose="020B0604020202020204" pitchFamily="34" charset="0"/>
              </a:rPr>
              <a:t>se to používá. 	     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10. Vím, co je to </a:t>
            </a:r>
            <a:r>
              <a:rPr lang="cs-CZ" i="1" dirty="0">
                <a:latin typeface="Arial" panose="020B0604020202020204" pitchFamily="34" charset="0"/>
              </a:rPr>
              <a:t>vektor</a:t>
            </a:r>
            <a:r>
              <a:rPr lang="cs-CZ" dirty="0">
                <a:latin typeface="Arial" panose="020B0604020202020204" pitchFamily="34" charset="0"/>
              </a:rPr>
              <a:t>. 	     	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11. Zhruba chápu, co je to „</a:t>
            </a:r>
            <a:r>
              <a:rPr lang="cs-CZ" i="1" dirty="0">
                <a:latin typeface="Arial" panose="020B0604020202020204" pitchFamily="34" charset="0"/>
              </a:rPr>
              <a:t>derivace</a:t>
            </a:r>
            <a:r>
              <a:rPr lang="cs-CZ" dirty="0">
                <a:latin typeface="Arial" panose="020B0604020202020204" pitchFamily="34" charset="0"/>
              </a:rPr>
              <a:t>“.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12. To samé s „</a:t>
            </a:r>
            <a:r>
              <a:rPr lang="cs-CZ" i="1" dirty="0">
                <a:latin typeface="Arial" panose="020B0604020202020204" pitchFamily="34" charset="0"/>
              </a:rPr>
              <a:t>integrálem</a:t>
            </a:r>
            <a:r>
              <a:rPr lang="cs-CZ" dirty="0">
                <a:latin typeface="Arial" panose="020B0604020202020204" pitchFamily="34" charset="0"/>
              </a:rPr>
              <a:t>“.		</a:t>
            </a:r>
            <a:r>
              <a:rPr lang="el-GR" dirty="0">
                <a:latin typeface="Arial" panose="020B0604020202020204" pitchFamily="34" charset="0"/>
              </a:rPr>
              <a:t>Ο</a:t>
            </a:r>
            <a:r>
              <a:rPr lang="cs-CZ" dirty="0">
                <a:latin typeface="Arial" panose="020B0604020202020204" pitchFamily="34" charset="0"/>
              </a:rPr>
              <a:t>   		       </a:t>
            </a:r>
            <a:r>
              <a:rPr lang="el-GR" dirty="0">
                <a:latin typeface="Arial" panose="020B0604020202020204" pitchFamily="34" charset="0"/>
              </a:rPr>
              <a:t>Ο</a:t>
            </a:r>
            <a:endParaRPr lang="cs-CZ" dirty="0"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jste zaškrtli alespoň 4x „zvládám“, uspějete v Parlamentu, či z Vás třebas bude dobrý kadeřník/kadeřnice. Pokud alespoň 8x, jste na půl cesty v kursu uspět; </a:t>
            </a:r>
            <a:r>
              <a:rPr lang="cs-CZ" u="sng" dirty="0">
                <a:latin typeface="Arial" panose="020B0604020202020204" pitchFamily="34" charset="0"/>
              </a:rPr>
              <a:t>že by to někdo dal 12x</a:t>
            </a:r>
            <a:r>
              <a:rPr lang="cs-CZ" dirty="0">
                <a:latin typeface="Arial" panose="020B0604020202020204" pitchFamily="34" charset="0"/>
              </a:rPr>
              <a:t>, se mi moc nechce věřit. Každopádně, nějaké nápady na učebnice jsou na dalším obrázku. Jsou, </a:t>
            </a:r>
            <a:r>
              <a:rPr lang="cs-CZ" u="sng" dirty="0">
                <a:latin typeface="Arial" panose="020B0604020202020204" pitchFamily="34" charset="0"/>
              </a:rPr>
              <a:t>pravda, starší</a:t>
            </a:r>
            <a:r>
              <a:rPr lang="cs-CZ" dirty="0">
                <a:latin typeface="Arial" panose="020B0604020202020204" pitchFamily="34" charset="0"/>
              </a:rPr>
              <a:t>, ale </a:t>
            </a:r>
            <a:r>
              <a:rPr lang="cs-CZ" u="sng" dirty="0">
                <a:latin typeface="Arial" panose="020B0604020202020204" pitchFamily="34" charset="0"/>
              </a:rPr>
              <a:t>stále platné</a:t>
            </a:r>
            <a:r>
              <a:rPr lang="cs-CZ" dirty="0">
                <a:latin typeface="Arial" panose="020B0604020202020204" pitchFamily="34" charset="0"/>
              </a:rPr>
              <a:t>.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F5B821-1D14-AA8D-E243-FB622BD44EC7}"/>
              </a:ext>
            </a:extLst>
          </p:cNvPr>
          <p:cNvSpPr txBox="1"/>
          <p:nvPr/>
        </p:nvSpPr>
        <p:spPr>
          <a:xfrm>
            <a:off x="265548" y="188640"/>
            <a:ext cx="847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(Pro úspěšné absolvování kursu „Repetitorium chemie“ je nutná středně pokročilá znalost matematiky. </a:t>
            </a:r>
          </a:p>
          <a:p>
            <a:pPr algn="ctr"/>
            <a:r>
              <a:rPr lang="cs-CZ" sz="2400" dirty="0"/>
              <a:t>Ověřte si v následujícím dotazníku své předpoklady:)</a:t>
            </a:r>
          </a:p>
        </p:txBody>
      </p:sp>
    </p:spTree>
    <p:extLst>
      <p:ext uri="{BB962C8B-B14F-4D97-AF65-F5344CB8AC3E}">
        <p14:creationId xmlns:p14="http://schemas.microsoft.com/office/powerpoint/2010/main" val="34338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73CFC1E6-0792-4DE3-C61E-4241ECA8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Lineární funkce</a:t>
            </a:r>
          </a:p>
        </p:txBody>
      </p:sp>
      <p:pic>
        <p:nvPicPr>
          <p:cNvPr id="18435" name="Picture 2" descr="http://absolventi.gymcheb.cz/2010/tofiala/geo/pics/korelacni-koeficient1.png">
            <a:extLst>
              <a:ext uri="{FF2B5EF4-FFF2-40B4-BE49-F238E27FC236}">
                <a16:creationId xmlns:a16="http://schemas.microsoft.com/office/drawing/2014/main" id="{6B36BD66-AFD6-091C-848D-7A116F548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2690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8009277-7EFF-FB98-EB88-4E573CC4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515225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18B3BBE7-6D2E-344B-38BD-57F44AE6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/>
              <a:t>Matematická vsuvka IV. </a:t>
            </a:r>
            <a:br>
              <a:rPr lang="cs-CZ" altLang="cs-CZ" sz="3600"/>
            </a:br>
            <a:r>
              <a:rPr lang="cs-CZ" altLang="cs-CZ" sz="3600"/>
              <a:t>„funkce – druhá část“</a:t>
            </a:r>
          </a:p>
        </p:txBody>
      </p:sp>
      <p:sp>
        <p:nvSpPr>
          <p:cNvPr id="20483" name="Obdélník 2">
            <a:extLst>
              <a:ext uri="{FF2B5EF4-FFF2-40B4-BE49-F238E27FC236}">
                <a16:creationId xmlns:a16="http://schemas.microsoft.com/office/drawing/2014/main" id="{1FE25EB3-5DB9-C504-6D62-8936F3AC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629761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http://www.matematika.cz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475F6CCB-9E0D-2FC2-E3D7-0F8DAE75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1438"/>
            <a:ext cx="5143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BEE1AA96-87B2-CFFD-ED65-EA5E4190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Funkce jedné proměnné</a:t>
            </a:r>
          </a:p>
        </p:txBody>
      </p:sp>
      <p:sp>
        <p:nvSpPr>
          <p:cNvPr id="21507" name="Podnadpis 2">
            <a:extLst>
              <a:ext uri="{FF2B5EF4-FFF2-40B4-BE49-F238E27FC236}">
                <a16:creationId xmlns:a16="http://schemas.microsoft.com/office/drawing/2014/main" id="{7B6F4272-D1EE-89C4-B167-441C4E64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700213"/>
            <a:ext cx="7777162" cy="4681537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Funkce je předpis, který každému číslu </a:t>
            </a:r>
            <a:r>
              <a:rPr lang="cs-CZ" altLang="cs-CZ" i="1">
                <a:solidFill>
                  <a:schemeClr val="tx1"/>
                </a:solidFill>
              </a:rPr>
              <a:t>x</a:t>
            </a:r>
            <a:r>
              <a:rPr lang="cs-CZ" altLang="cs-CZ">
                <a:solidFill>
                  <a:schemeClr val="tx1"/>
                </a:solidFill>
              </a:rPr>
              <a:t> z definičního oboru </a:t>
            </a:r>
            <a:r>
              <a:rPr lang="cs-CZ" altLang="cs-CZ" i="1">
                <a:solidFill>
                  <a:schemeClr val="tx1"/>
                </a:solidFill>
              </a:rPr>
              <a:t>M</a:t>
            </a:r>
            <a:r>
              <a:rPr lang="cs-CZ" altLang="cs-CZ">
                <a:solidFill>
                  <a:schemeClr val="tx1"/>
                </a:solidFill>
              </a:rPr>
              <a:t> přiřadí právě jedno </a:t>
            </a:r>
            <a:r>
              <a:rPr lang="cs-CZ" altLang="cs-CZ" i="1">
                <a:solidFill>
                  <a:schemeClr val="tx1"/>
                </a:solidFill>
              </a:rPr>
              <a:t>y</a:t>
            </a:r>
            <a:r>
              <a:rPr lang="cs-CZ" altLang="cs-CZ">
                <a:solidFill>
                  <a:schemeClr val="tx1"/>
                </a:solidFill>
              </a:rPr>
              <a:t> z oboru hodnot </a:t>
            </a:r>
            <a:r>
              <a:rPr lang="cs-CZ" altLang="cs-CZ" i="1">
                <a:solidFill>
                  <a:schemeClr val="tx1"/>
                </a:solidFill>
              </a:rPr>
              <a:t>N</a:t>
            </a:r>
            <a:r>
              <a:rPr lang="cs-CZ" altLang="cs-CZ">
                <a:solidFill>
                  <a:schemeClr val="tx1"/>
                </a:solidFill>
              </a:rPr>
              <a:t>.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cs-CZ" altLang="cs-CZ" sz="120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Funkci obvykle zapisujeme ve tvaru </a:t>
            </a:r>
            <a:r>
              <a:rPr lang="cs-CZ" altLang="cs-CZ" i="1">
                <a:solidFill>
                  <a:schemeClr val="tx1"/>
                </a:solidFill>
              </a:rPr>
              <a:t>y</a:t>
            </a:r>
            <a:r>
              <a:rPr lang="cs-CZ" altLang="cs-CZ">
                <a:solidFill>
                  <a:schemeClr val="tx1"/>
                </a:solidFill>
              </a:rPr>
              <a:t> = </a:t>
            </a:r>
            <a:r>
              <a:rPr lang="cs-CZ" altLang="cs-CZ" i="1">
                <a:solidFill>
                  <a:schemeClr val="tx1"/>
                </a:solidFill>
              </a:rPr>
              <a:t>f</a:t>
            </a:r>
            <a:r>
              <a:rPr lang="cs-CZ" altLang="cs-CZ">
                <a:solidFill>
                  <a:schemeClr val="tx1"/>
                </a:solidFill>
              </a:rPr>
              <a:t>(</a:t>
            </a:r>
            <a:r>
              <a:rPr lang="cs-CZ" altLang="cs-CZ" i="1">
                <a:solidFill>
                  <a:schemeClr val="tx1"/>
                </a:solidFill>
              </a:rPr>
              <a:t>x</a:t>
            </a:r>
            <a:r>
              <a:rPr lang="cs-CZ" altLang="cs-CZ">
                <a:solidFill>
                  <a:schemeClr val="tx1"/>
                </a:solidFill>
              </a:rPr>
              <a:t>)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cs-CZ" altLang="cs-CZ" sz="1200">
              <a:solidFill>
                <a:schemeClr val="tx1"/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chemeClr val="tx1"/>
                </a:solidFill>
              </a:rPr>
              <a:t>Funkci lze znázornit graficky v x-y, popřípadě v x-y-z souřadnicích</a:t>
            </a:r>
          </a:p>
        </p:txBody>
      </p:sp>
      <p:sp>
        <p:nvSpPr>
          <p:cNvPr id="21508" name="TextovéPole 1">
            <a:extLst>
              <a:ext uri="{FF2B5EF4-FFF2-40B4-BE49-F238E27FC236}">
                <a16:creationId xmlns:a16="http://schemas.microsoft.com/office/drawing/2014/main" id="{EA61BF28-1CA3-39CA-64B7-B022368B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742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22/40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73DDE2B-234B-D982-1FAB-DA581E94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Logaritmy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C6E8AD-28E7-8645-FF62-34BE35D7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3414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Logaritmus je exponent (y), na který musíme umocnit základ (a), abychom získali argument (x).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Logaritmickou funkci zapisujeme slovem log (základ 10, Henry </a:t>
            </a:r>
            <a:r>
              <a:rPr lang="cs-CZ" dirty="0" err="1"/>
              <a:t>Briggs</a:t>
            </a:r>
            <a:r>
              <a:rPr lang="cs-CZ" dirty="0"/>
              <a:t>), pokud se jedná o přirozený logaritmus, tak jej značíme </a:t>
            </a:r>
            <a:r>
              <a:rPr lang="cs-CZ" dirty="0" err="1"/>
              <a:t>ln</a:t>
            </a:r>
            <a:r>
              <a:rPr lang="cs-CZ" dirty="0"/>
              <a:t> (základ e, John </a:t>
            </a:r>
            <a:r>
              <a:rPr lang="cs-CZ" dirty="0" err="1"/>
              <a:t>Napier</a:t>
            </a:r>
            <a:r>
              <a:rPr lang="cs-CZ" dirty="0"/>
              <a:t>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400" b="1" dirty="0"/>
              <a:t>y = </a:t>
            </a:r>
            <a:r>
              <a:rPr lang="cs-CZ" sz="4400" b="1" dirty="0" err="1"/>
              <a:t>log</a:t>
            </a:r>
            <a:r>
              <a:rPr lang="cs-CZ" sz="4400" b="1" baseline="-25000" dirty="0" err="1"/>
              <a:t>a</a:t>
            </a:r>
            <a:r>
              <a:rPr lang="cs-CZ" sz="4400" b="1" dirty="0" err="1"/>
              <a:t>x</a:t>
            </a:r>
            <a:r>
              <a:rPr lang="cs-CZ" sz="4400" b="1" dirty="0"/>
              <a:t>   ⇔   </a:t>
            </a:r>
            <a:r>
              <a:rPr lang="cs-CZ" sz="4400" b="1" dirty="0" err="1"/>
              <a:t>a</a:t>
            </a:r>
            <a:r>
              <a:rPr lang="cs-CZ" sz="4400" b="1" baseline="30000" dirty="0" err="1"/>
              <a:t>y</a:t>
            </a:r>
            <a:r>
              <a:rPr lang="cs-CZ" sz="4400" b="1" dirty="0"/>
              <a:t>=x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B0010705-0505-EE76-BC49-4047BD69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Logaritmus a exponenciála</a:t>
            </a:r>
          </a:p>
        </p:txBody>
      </p:sp>
      <p:pic>
        <p:nvPicPr>
          <p:cNvPr id="23555" name="Picture 4" descr="http://www.matematika.cz/content/images/log3.png">
            <a:extLst>
              <a:ext uri="{FF2B5EF4-FFF2-40B4-BE49-F238E27FC236}">
                <a16:creationId xmlns:a16="http://schemas.microsoft.com/office/drawing/2014/main" id="{E778A3AB-791E-B02E-A1D3-43FAADAD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38225"/>
            <a:ext cx="69453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2C6ACE64-28DD-2BF9-A6FF-3C4416B31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Použití v chemii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E2E36-F6CD-C80F-4DB7-EEE35367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Dekadické logaritmy – např. výpočet pH</a:t>
            </a:r>
            <a:endParaRPr lang="cs-CZ" baseline="-25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900" baseline="-250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pH =  - log c </a:t>
            </a:r>
            <a:r>
              <a:rPr lang="en-US" b="1" dirty="0"/>
              <a:t>[H</a:t>
            </a:r>
            <a:r>
              <a:rPr lang="en-US" b="1" baseline="30000" dirty="0"/>
              <a:t>+</a:t>
            </a:r>
            <a:r>
              <a:rPr lang="en-US" b="1" dirty="0"/>
              <a:t>]</a:t>
            </a: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i="1" dirty="0"/>
              <a:t>(kde c </a:t>
            </a:r>
            <a:r>
              <a:rPr lang="en-US" sz="2800" i="1" dirty="0"/>
              <a:t>[H</a:t>
            </a:r>
            <a:r>
              <a:rPr lang="en-US" sz="2800" i="1" baseline="30000" dirty="0"/>
              <a:t>+</a:t>
            </a:r>
            <a:r>
              <a:rPr lang="en-US" sz="2800" i="1" dirty="0"/>
              <a:t>]</a:t>
            </a:r>
            <a:r>
              <a:rPr lang="cs-CZ" sz="2800" i="1" dirty="0"/>
              <a:t> je koncentrace vodíkových iontů)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Přirozené logaritmy – např. výpočet radioaktivity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i="1" dirty="0"/>
              <a:t>(kde T je poločas rozpadu)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baseline="-25000" dirty="0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44E8E8D3-552F-7C71-E421-0020B810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35488"/>
            <a:ext cx="35242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9B2A448-7F38-C1E8-40FB-D4F07E9D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5175"/>
            <a:ext cx="87106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http://www.sbirkaprikladu.cz/userfiles/10/image/g5_006.png">
            <a:extLst>
              <a:ext uri="{FF2B5EF4-FFF2-40B4-BE49-F238E27FC236}">
                <a16:creationId xmlns:a16="http://schemas.microsoft.com/office/drawing/2014/main" id="{5882D552-D998-191F-4369-BC7E9FAD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868863"/>
            <a:ext cx="25669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F4220F52-AA1D-A025-8C4B-0F97FB6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/>
              <a:t>Matematická vsuvka V. </a:t>
            </a:r>
            <a:br>
              <a:rPr lang="cs-CZ" altLang="cs-CZ" sz="3600"/>
            </a:br>
            <a:r>
              <a:rPr lang="cs-CZ" altLang="cs-CZ" sz="3600"/>
              <a:t>„funkce – třetí část“</a:t>
            </a:r>
          </a:p>
        </p:txBody>
      </p:sp>
      <p:sp>
        <p:nvSpPr>
          <p:cNvPr id="26627" name="Obdélník 2">
            <a:extLst>
              <a:ext uri="{FF2B5EF4-FFF2-40B4-BE49-F238E27FC236}">
                <a16:creationId xmlns:a16="http://schemas.microsoft.com/office/drawing/2014/main" id="{745C6F6A-99A4-47B8-554E-ACBCBBE3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629761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http://www.matematika.cz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993BBCBA-A851-E32E-5780-EE780D27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1438"/>
            <a:ext cx="5143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986E3DF0-C010-C5C1-5F0B-33929A97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Derivace a integrály</a:t>
            </a:r>
          </a:p>
        </p:txBody>
      </p:sp>
      <p:pic>
        <p:nvPicPr>
          <p:cNvPr id="27651" name="Picture 2" descr="http://www.ackoo.estranky.cz/img/picture/100/skenovat0007.jpg">
            <a:extLst>
              <a:ext uri="{FF2B5EF4-FFF2-40B4-BE49-F238E27FC236}">
                <a16:creationId xmlns:a16="http://schemas.microsoft.com/office/drawing/2014/main" id="{FAC6683A-93A6-3D87-C65E-71025ECD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4309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ovéPole 3">
            <a:extLst>
              <a:ext uri="{FF2B5EF4-FFF2-40B4-BE49-F238E27FC236}">
                <a16:creationId xmlns:a16="http://schemas.microsoft.com/office/drawing/2014/main" id="{3ABA905E-77BA-70B8-9418-8E1825D4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5445125"/>
            <a:ext cx="817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Určení lokálního maxima – první derivace je zde nulová (tečna je rovnoběžná s osou x)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A65610C-C48D-ECD0-2566-B8BDE788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4" y="228890"/>
            <a:ext cx="2406504" cy="30498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9873E5-B604-D6DB-3A12-957AFCC85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55" y="228890"/>
            <a:ext cx="1955931" cy="30498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B0A3B1-2EE9-5733-9C43-30DAA53B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74" y="228890"/>
            <a:ext cx="1855450" cy="30783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CE6F14-AAE4-86E8-4D80-6423BEC9D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405" y="228890"/>
            <a:ext cx="1855450" cy="304697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66816B8-7A6F-7FCE-E330-94BB6B367E8A}"/>
              </a:ext>
            </a:extLst>
          </p:cNvPr>
          <p:cNvSpPr txBox="1"/>
          <p:nvPr/>
        </p:nvSpPr>
        <p:spPr>
          <a:xfrm>
            <a:off x="2645896" y="4617697"/>
            <a:ext cx="5894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OPTICKS, OR, A TREATISE OF THE Reflections, Refractions, Inflections and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Colours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OF LIGHT /By Sir ISAAC NEWTON, Knt.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 1721, W. aj. </a:t>
            </a:r>
            <a:r>
              <a:rPr lang="cs-CZ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Innys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West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End </a:t>
            </a:r>
            <a:r>
              <a:rPr lang="cs-CZ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St. Paul, London</a:t>
            </a:r>
            <a:endParaRPr lang="cs-CZ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F773DA4-3521-D45C-CB40-2D4DBE887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05" y="3429000"/>
            <a:ext cx="2071293" cy="3193759"/>
          </a:xfrm>
          <a:prstGeom prst="rect">
            <a:avLst/>
          </a:prstGeom>
        </p:spPr>
      </p:pic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69961C75-672C-81E8-6C4A-F11EB3D26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17541"/>
              </p:ext>
            </p:extLst>
          </p:nvPr>
        </p:nvGraphicFramePr>
        <p:xfrm>
          <a:off x="2675378" y="5590249"/>
          <a:ext cx="6072848" cy="1032510"/>
        </p:xfrm>
        <a:graphic>
          <a:graphicData uri="http://schemas.openxmlformats.org/drawingml/2006/table">
            <a:tbl>
              <a:tblPr/>
              <a:tblGrid>
                <a:gridCol w="6072848">
                  <a:extLst>
                    <a:ext uri="{9D8B030D-6E8A-4147-A177-3AD203B41FA5}">
                      <a16:colId xmlns:a16="http://schemas.microsoft.com/office/drawing/2014/main" val="2376510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sz="1600" dirty="0">
                          <a:effectLst/>
                        </a:rPr>
                        <a:t>ARITHMETICA UNIVERSALIS ISAACI NEWTONI </a:t>
                      </a:r>
                      <a:r>
                        <a:rPr lang="cs-CZ" sz="1600" dirty="0" err="1">
                          <a:effectLst/>
                        </a:rPr>
                        <a:t>sive</a:t>
                      </a:r>
                      <a:r>
                        <a:rPr lang="cs-CZ" sz="1600" dirty="0">
                          <a:effectLst/>
                        </a:rPr>
                        <a:t> de </a:t>
                      </a:r>
                      <a:r>
                        <a:rPr lang="cs-CZ" sz="1600" dirty="0" err="1">
                          <a:effectLst/>
                        </a:rPr>
                        <a:t>compositione</a:t>
                      </a:r>
                      <a:r>
                        <a:rPr lang="cs-CZ" sz="1600" dirty="0">
                          <a:effectLst/>
                        </a:rPr>
                        <a:t> et </a:t>
                      </a:r>
                      <a:r>
                        <a:rPr lang="cs-CZ" sz="1600" dirty="0" err="1">
                          <a:effectLst/>
                        </a:rPr>
                        <a:t>resolutione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arithmetica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perpetuis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commentariis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illustrata</a:t>
                      </a:r>
                      <a:r>
                        <a:rPr lang="cs-CZ" sz="1600" dirty="0">
                          <a:effectLst/>
                        </a:rPr>
                        <a:t> et </a:t>
                      </a:r>
                      <a:r>
                        <a:rPr lang="cs-CZ" sz="1600" dirty="0" err="1">
                          <a:effectLst/>
                        </a:rPr>
                        <a:t>aucta</a:t>
                      </a:r>
                      <a:r>
                        <a:rPr lang="cs-CZ" sz="1600" dirty="0">
                          <a:effectLst/>
                        </a:rPr>
                        <a:t> /</a:t>
                      </a:r>
                    </a:p>
                    <a:p>
                      <a:pPr fontAlgn="t"/>
                      <a:r>
                        <a:rPr lang="cs-CZ" sz="1600" dirty="0">
                          <a:effectLst/>
                        </a:rPr>
                        <a:t>IN ARITHMETICAM UNIVERSALEM ISAACI NEWTONI COMMENTARIA.</a:t>
                      </a:r>
                    </a:p>
                    <a:p>
                      <a:pPr fontAlgn="t"/>
                      <a:r>
                        <a:rPr lang="cs-CZ" sz="1600" dirty="0">
                          <a:effectLst/>
                        </a:rPr>
                        <a:t>LIBER I. 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Giuseppe </a:t>
                      </a:r>
                      <a:r>
                        <a:rPr lang="cs-CZ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Marelli</a:t>
                      </a:r>
                      <a:r>
                        <a:rPr lang="cs-CZ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1752 </a:t>
                      </a:r>
                      <a:r>
                        <a:rPr lang="cs-CZ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Mediolani</a:t>
                      </a:r>
                      <a:endParaRPr lang="cs-CZ" sz="1600" dirty="0">
                        <a:effectLst/>
                      </a:endParaRPr>
                    </a:p>
                  </a:txBody>
                  <a:tcPr marL="28575" marR="95250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57248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80D721-CAD0-3B1F-3153-F56B2384ED5A}"/>
              </a:ext>
            </a:extLst>
          </p:cNvPr>
          <p:cNvSpPr txBox="1"/>
          <p:nvPr/>
        </p:nvSpPr>
        <p:spPr>
          <a:xfrm>
            <a:off x="2591538" y="3951513"/>
            <a:ext cx="612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+mj-lt"/>
              </a:rPr>
              <a:t>PHILOSOPHIAE NATURALIS PRINCIPIA MATHEMATICA. /Auctore Isaaco </a:t>
            </a:r>
            <a:r>
              <a:rPr lang="it-IT" sz="1600" b="0" i="0" dirty="0">
                <a:solidFill>
                  <a:srgbClr val="333333"/>
                </a:solidFill>
                <a:effectLst/>
                <a:latin typeface="+mj-lt"/>
              </a:rPr>
              <a:t>Newtono</a:t>
            </a:r>
            <a:r>
              <a:rPr lang="it-IT" b="0" i="0" dirty="0">
                <a:solidFill>
                  <a:srgbClr val="333333"/>
                </a:solidFill>
                <a:effectLst/>
                <a:latin typeface="+mj-lt"/>
              </a:rPr>
              <a:t>, equite aurato</a:t>
            </a:r>
            <a:r>
              <a:rPr lang="cs-CZ" b="0" i="0" dirty="0">
                <a:solidFill>
                  <a:srgbClr val="333333"/>
                </a:solidFill>
                <a:effectLst/>
                <a:latin typeface="+mj-lt"/>
              </a:rPr>
              <a:t> (1714,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j-lt"/>
              </a:rPr>
              <a:t>Compagnie</a:t>
            </a:r>
            <a:r>
              <a:rPr lang="cs-CZ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+mj-lt"/>
              </a:rPr>
              <a:t>Amstaelodani</a:t>
            </a:r>
            <a:r>
              <a:rPr lang="cs-CZ" b="0" i="0" dirty="0">
                <a:solidFill>
                  <a:srgbClr val="333333"/>
                </a:solidFill>
                <a:effectLst/>
                <a:latin typeface="+mj-lt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1167C9-A9BD-1702-3769-C1B5D0171580}"/>
              </a:ext>
            </a:extLst>
          </p:cNvPr>
          <p:cNvSpPr txBox="1"/>
          <p:nvPr/>
        </p:nvSpPr>
        <p:spPr>
          <a:xfrm>
            <a:off x="2591538" y="3511404"/>
            <a:ext cx="282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Některé tipy pro další čtení:</a:t>
            </a:r>
          </a:p>
        </p:txBody>
      </p:sp>
    </p:spTree>
    <p:extLst>
      <p:ext uri="{BB962C8B-B14F-4D97-AF65-F5344CB8AC3E}">
        <p14:creationId xmlns:p14="http://schemas.microsoft.com/office/powerpoint/2010/main" val="4172797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aths.cz/obrazky/617.png">
            <a:extLst>
              <a:ext uri="{FF2B5EF4-FFF2-40B4-BE49-F238E27FC236}">
                <a16:creationId xmlns:a16="http://schemas.microsoft.com/office/drawing/2014/main" id="{EA58CC67-2BCB-D811-990F-652BDF63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01663"/>
            <a:ext cx="56165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ovéPole 3">
            <a:extLst>
              <a:ext uri="{FF2B5EF4-FFF2-40B4-BE49-F238E27FC236}">
                <a16:creationId xmlns:a16="http://schemas.microsoft.com/office/drawing/2014/main" id="{1C08CD82-1A22-71A4-D3D9-37C05A76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995988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Zeleně: funkce,       červeně: její první derivace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386C7E2E-AB04-641E-E367-ABD01C0D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Derivace a integrály</a:t>
            </a:r>
          </a:p>
        </p:txBody>
      </p:sp>
      <p:pic>
        <p:nvPicPr>
          <p:cNvPr id="29699" name="Picture 2" descr="http://www.hplc.cz/Chiral/Chrom/alcohol_MP_separation_Kirkland.png">
            <a:extLst>
              <a:ext uri="{FF2B5EF4-FFF2-40B4-BE49-F238E27FC236}">
                <a16:creationId xmlns:a16="http://schemas.microsoft.com/office/drawing/2014/main" id="{A9E54688-7CF5-C143-440C-66B44741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5693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ovéPole 3">
            <a:extLst>
              <a:ext uri="{FF2B5EF4-FFF2-40B4-BE49-F238E27FC236}">
                <a16:creationId xmlns:a16="http://schemas.microsoft.com/office/drawing/2014/main" id="{5D5829FE-7118-5F01-EF57-DDDE80CE7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549900"/>
            <a:ext cx="738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Využití např. při počítačových analýzách chromatografických záznamů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934150C-CE30-F933-83DC-793986AA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852738"/>
            <a:ext cx="7996237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Obdélník 3">
            <a:extLst>
              <a:ext uri="{FF2B5EF4-FFF2-40B4-BE49-F238E27FC236}">
                <a16:creationId xmlns:a16="http://schemas.microsoft.com/office/drawing/2014/main" id="{FD796460-CE73-0DDD-AE27-4979AC1D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20713"/>
            <a:ext cx="7273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Derivace a integrály: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1. Definice Přechází-li graf spojité funkce f(x) v bode B = [x0, f(x0)] z jedné strany tečny na druhou, říkáme, že f(x) má v bode B (tj. pro x0) inflexní bod.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6B8EFBBA-82FF-AEBB-E7BB-F8D20207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Derivace a integrály</a:t>
            </a:r>
          </a:p>
        </p:txBody>
      </p:sp>
      <p:pic>
        <p:nvPicPr>
          <p:cNvPr id="31747" name="Picture 2" descr="http://share.pdfonline.com/839ac6993a82466da8fe40b493124f4f/4.%20predn.%20Pufry_images/4.%20predn.%20Pufry24x1.jpg">
            <a:extLst>
              <a:ext uri="{FF2B5EF4-FFF2-40B4-BE49-F238E27FC236}">
                <a16:creationId xmlns:a16="http://schemas.microsoft.com/office/drawing/2014/main" id="{1FB67403-1187-4221-14BB-954A281D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52575"/>
            <a:ext cx="9144001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ovéPole 4">
            <a:extLst>
              <a:ext uri="{FF2B5EF4-FFF2-40B4-BE49-F238E27FC236}">
                <a16:creationId xmlns:a16="http://schemas.microsoft.com/office/drawing/2014/main" id="{4459D0A1-CB3A-846B-D4A5-E6C52DEF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6091238"/>
            <a:ext cx="6281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Určení inflexního bodu – hodnota první derivace je zde maximální</a:t>
            </a:r>
          </a:p>
        </p:txBody>
      </p:sp>
      <p:sp>
        <p:nvSpPr>
          <p:cNvPr id="31749" name="TextovéPole 1">
            <a:extLst>
              <a:ext uri="{FF2B5EF4-FFF2-40B4-BE49-F238E27FC236}">
                <a16:creationId xmlns:a16="http://schemas.microsoft.com/office/drawing/2014/main" id="{25C2B69B-03A6-3A4E-9336-A6ACA823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75388"/>
            <a:ext cx="742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32/40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480E433A-BA71-8192-3650-4ABD7485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187950"/>
            <a:ext cx="8229600" cy="1258888"/>
          </a:xfrm>
        </p:spPr>
        <p:txBody>
          <a:bodyPr/>
          <a:lstStyle/>
          <a:p>
            <a:r>
              <a:rPr lang="cs-CZ" altLang="cs-CZ" sz="2800"/>
              <a:t>Inflexní bod:  hodnota 1. derivace je zde maximální</a:t>
            </a:r>
          </a:p>
        </p:txBody>
      </p:sp>
      <p:pic>
        <p:nvPicPr>
          <p:cNvPr id="32771" name="Picture 2" descr="http://195.178.94.43/CAAC_PHP/CAAC/cesky/identifikace/apr_ssvr/ruzne_vypocet_02_tecna.gif">
            <a:extLst>
              <a:ext uri="{FF2B5EF4-FFF2-40B4-BE49-F238E27FC236}">
                <a16:creationId xmlns:a16="http://schemas.microsoft.com/office/drawing/2014/main" id="{1E6D6D32-2096-CE5E-FC56-A2E18E2D8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5688012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F2B3E848-C761-6655-395A-D0A9A901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Derivace a integrály</a:t>
            </a:r>
          </a:p>
        </p:txBody>
      </p:sp>
      <p:sp>
        <p:nvSpPr>
          <p:cNvPr id="33795" name="TextovéPole 3">
            <a:extLst>
              <a:ext uri="{FF2B5EF4-FFF2-40B4-BE49-F238E27FC236}">
                <a16:creationId xmlns:a16="http://schemas.microsoft.com/office/drawing/2014/main" id="{42EDAA51-4578-4184-B3C8-6BB07C4F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849938"/>
            <a:ext cx="673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Určení plochy pod křivkou („plocha píku“ je úměrná koncentraci látky)</a:t>
            </a:r>
          </a:p>
        </p:txBody>
      </p:sp>
      <p:pic>
        <p:nvPicPr>
          <p:cNvPr id="33796" name="Picture 2" descr="http://www.qcnet.com/Portals/66/cdt/image04.jpg">
            <a:extLst>
              <a:ext uri="{FF2B5EF4-FFF2-40B4-BE49-F238E27FC236}">
                <a16:creationId xmlns:a16="http://schemas.microsoft.com/office/drawing/2014/main" id="{B424F8DE-F4A6-8C68-5CF4-E4EF83A3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276350"/>
            <a:ext cx="47498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698A442F-00C2-F00F-E73D-9EC16A6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Derivace a integrály</a:t>
            </a:r>
          </a:p>
        </p:txBody>
      </p:sp>
      <p:sp>
        <p:nvSpPr>
          <p:cNvPr id="34819" name="TextovéPole 3">
            <a:extLst>
              <a:ext uri="{FF2B5EF4-FFF2-40B4-BE49-F238E27FC236}">
                <a16:creationId xmlns:a16="http://schemas.microsoft.com/office/drawing/2014/main" id="{26E56BD4-41A0-AA6F-3D7D-251F8854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49938"/>
            <a:ext cx="864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Určení plochy pod křivkou (coulometrie: počet vyměněných elektronů při chemické reakci)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0C8A4AE6-76F3-F674-946C-3A3E871D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46180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83727081-21FE-9E03-FE2F-ECA7E148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(Poslední) Matematická vsuvka VI. </a:t>
            </a:r>
            <a:br>
              <a:rPr lang="cs-CZ" altLang="cs-CZ" sz="3600" dirty="0"/>
            </a:br>
            <a:r>
              <a:rPr lang="cs-CZ" altLang="cs-CZ" sz="3600" dirty="0"/>
              <a:t>„funkce – čtvrtá  část“</a:t>
            </a:r>
          </a:p>
        </p:txBody>
      </p:sp>
      <p:sp>
        <p:nvSpPr>
          <p:cNvPr id="35843" name="Obdélník 2">
            <a:extLst>
              <a:ext uri="{FF2B5EF4-FFF2-40B4-BE49-F238E27FC236}">
                <a16:creationId xmlns:a16="http://schemas.microsoft.com/office/drawing/2014/main" id="{B1ABF9DC-1122-5A87-C54A-AFE1A8DD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629761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http://www.matematika.cz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8A561812-2ECC-51E3-9CCB-7C8CE7A9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1438"/>
            <a:ext cx="5143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433B2CCD-5ADF-280D-5377-59F36C42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Vyšší dívčí: o</a:t>
            </a:r>
            <a:r>
              <a:rPr lang="cs-CZ" altLang="cs-CZ"/>
              <a:t>perátory</a:t>
            </a:r>
          </a:p>
        </p:txBody>
      </p:sp>
      <p:pic>
        <p:nvPicPr>
          <p:cNvPr id="36867" name="Picture 4" descr="http://upload.wikimedia.org/math/a/1/c/a1c46605e7a021ee92ec303fb15fbd88.png">
            <a:extLst>
              <a:ext uri="{FF2B5EF4-FFF2-40B4-BE49-F238E27FC236}">
                <a16:creationId xmlns:a16="http://schemas.microsoft.com/office/drawing/2014/main" id="{B12A23C5-7D1B-B061-F1AA-6389C98B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708275"/>
            <a:ext cx="15478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3">
            <a:extLst>
              <a:ext uri="{FF2B5EF4-FFF2-40B4-BE49-F238E27FC236}">
                <a16:creationId xmlns:a16="http://schemas.microsoft.com/office/drawing/2014/main" id="{AC09774F-BF5E-61D4-A3D8-2A3175F3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4211638"/>
            <a:ext cx="467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„nabla“ – první derivace funkce podle souřadnic</a:t>
            </a:r>
          </a:p>
        </p:txBody>
      </p:sp>
      <p:sp>
        <p:nvSpPr>
          <p:cNvPr id="36869" name="TextovéPole 7">
            <a:extLst>
              <a:ext uri="{FF2B5EF4-FFF2-40B4-BE49-F238E27FC236}">
                <a16:creationId xmlns:a16="http://schemas.microsoft.com/office/drawing/2014/main" id="{C7034B80-F012-AD5C-42E9-FFD8FD394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581650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„lapla“ – druhá derivace funkce podle souřadnic</a:t>
            </a:r>
          </a:p>
        </p:txBody>
      </p:sp>
      <p:sp>
        <p:nvSpPr>
          <p:cNvPr id="36870" name="AutoShape 8" descr="data:image/jpeg;base64,/9j/4AAQSkZJRgABAQAAAQABAAD/2wCEAAkGBxEHEhUUBxQTFhMSGBwUGRgWFh0aIRsbHiEiIh0dIBoeHSwgJCYlHyIkJDIhJyk3LjEvIyAzODU4PzQtLi0BCgoKBQUFDgUFDisZExkrKysrKysrKysrKysrKysrKysrKysrKysrKysrKysrKysrKysrKysrKysrKysrKysrK//AABEIADwA2AMBIgACEQEDEQH/xAAbAAEBAAMBAQEAAAAAAAAAAAAABQMEBgcBAv/EADMQAAIBAwMCAwYEBwEAAAAAAAECAwAEEQUSIRMxBiJBFFFVYaTTFiMyQgcVM1JxgZEk/8QAFAEBAAAAAAAAAAAAAAAAAAAAAP/EABQRAQAAAAAAAAAAAAAAAAAAAAD/2gAMAwEAAhEDEQA/APcaUpQKUpQKUpQKUpQKVK8SWC6hDi5uJbeJCJJGikEZKLyQ0mNyrxyVIOPWub8AasJZ5re0uzewLGk8UrEFkDM6dFj3YjZnc3Jz29aDprW6mWUJfBPzAzqEBygXHDEsQ2c/qAX3YqnUnTdPubaVnu5onVs5CwMrHnyZcysMKMjAUDJzxzmtQKUpQKUpQa6X0UkjRJJGZVG5ow4LAcclc5A5HPzFYNVU4DPK0aLnIQeZmJATB/6NuDuJHuwfO/Hdvp9lHPJpVpIZrRnuPaoF4jucZHUcNvbLY3AAgfuxzj0SexXUBE8rOrIMgo2OWGCcds44z3AJHqchsWLSNGhvQBIVUuB2DY8wHyzWesVrALVFRCxCKFBZizEAYyWPJPvJ5NZaBSlKBSlQvE9jPdgG3vTZxRhmdlRCSceUl3O0KO5G3J/uFBZuJDCrMqsxUEhVxlsDsMkDJ7cmtTT715maO9RUlRVchHLrtcsFIYop7o2Rt4xUnwlqtzqMMyXjQvc27mPqICInLIskbDnONrrn/eKo6JDcQ7/5ikS5wcpK0jM3O4sTGgHG0AAcYPyoKlKUoFKi+MdRuNIs5p9ISN5IV6m2TOCq8t29duSKi3WqaraQNcTvpYgVOqX/AD/0Yzke/I7Cg667V2Ui1IDHAyfQZGSPnjOM8ZxmtfSZ3lDiY7gjlFk4G8ADJwOOGJU44ypPyrW0/r6tZx/zLME0sas4j4KE8lRuzjjg+vetzTbM2SlXkZxkbdyooQAABVCKBjjP+SfkAG3So+saLLqLhre8uoAF27IelgnJO474mOecd8cCsOnaBNZyK81/eSqucxydHa3GOdsIbjvwfSgvUpUfWNal05wtvZ3U4Kht8PSwDkjad8qnPGe2ORQa3jjT5NRgT2Vd/SnhuHjHeSOJw7IAeCSBwDwSBWvoEDX19NerC8MUsEcCiRdjyMjO3UKdwNrKo3YbgjAwK/X4puPheofT/fp+Kbj4XqH0/wB+g6elc1H4nncgHTL8ZOMn2fA+fE9dLQKVwP8AETxYttbyx2q3qSJLCu9beZVwJk3YlC7SGXI4Pmzj1rqdG16PWCwt47hNmCetbyRZz7t6jP8Aqgq0rR1i/fTkDW8E05LBdkWzcBzz53UY4x3zyKjfim4+F6h9P9+g0L3wzdlbq0szF7JfPJLJM5PUj6v9SNYwMMecq5IAHBBxk9pGnTAA9Biua/FNx8L1D6f79PxTcfC9Q+n+/QdPSoWma9NeyKk1jeQq2cySdHaMDPO2Vm57cD1q1LIIVLSnCqCxPuA7mg/dK891P+I9h7XaeyX0XQPW62Dx+kdPPGf1Zxiu10jVoNaj6ulSLJGSRuXtkdxQbtcn42QLLayaqAbCIyNcBhuUNgdF3XHKqd3J4BKkjgEb2o+IJrORkhsLyVVxiSPo7W4zxumDfLkela34puPheofT/foMfgHT1s/a5LWIwwXNx1okKGM7emisTGQCuXVuCBXV1zH4puPheofT/fp+Kbj4XqH0/wB+g6elamlXjX0YeeGWEkkbJdu4Y9fIzDn/ADXyg3K84S0kFwukBf8AzxyreBuMeyA7liIzyesNm0rgxjvnmvR6UClKUEXWvCdhrriTWLeKV1UIGcZIUEkD/pP/AGsOm+CdN0qVZdOtYY5UztZRgjIIPr7iRXQUoFTdd1yDQUD6kxAdljRVUszuxwFRFBZifcBVKpfiLWBosQfaXeSRII0zgNJIwVAW/auTy2DgZ4PYh90LXrbX0L6VIHCHa4wQyN/aynkH5GqdcN4Z9pi1W4XVkgRzaQufZy2yQmSX8wqwBDY8pzk+XOecCzdazdxTvBHaxkna0LGdgsi5/MJIhIQpwdvJORig3tS1GSxJbpAwRrvkkL4IHP6U2ndjGTkrwRjJ4qlUbU4buaRTbpbtGoVgJJXXbJk+YqIjvC8FeV5ye+CLNBK8T6P/AD63aDfs3PE+7bu/pyLJjGR32478ZzVWlKBXL6143h0SRhqEN0sCMEe56X5Ssw4BOdxGcDeFK5IGa6iuP1rULzU5LuLRHhiWyULJ1Yy/WZ4w+0EMNihWA3ckknjjzB16tuGV7Hmvtct4Z1GPSNGtZ7zPTis4XYqCSFEa5OBzx3q7b6is7iNVcMYxLyuAFJwAT7/lQfu0v47zItmzt+RGQexGRyD6MOD762ag6Vcx3s6lEkQpE6RqYXQLHlN24lQoJIXCdwFPzxeoI+p6S93d2k8bKFtutuBzk9RQox6cEetWKUoJuuav/KVUpDPO8jbVSFNx+ZLEhFA97MKxeGfEUHiWIyWG8bGMciSKVeOQY3IynsRnBr8+J9UfTliSyC9W6mFvGzcqjFWYuwHJAVCdo7nAyMkiJ4RiuIdSv11eSOWQQ2nnjQxhlzPjKFmwe44OOx+VB2laM+oiB8Oj7AQpk42gtjA5OTyQMgY5/wA1M1DXbm1uoreK3hfrPwRcMHWIDzzNGISAoPlA3ckqOMnG1f8AXklA6JeJSpGHUAnPLPk7vL3CgYyM57bQr0pSgUpSgUpSgUpSgVP1vSU1mLpzkqVZZEde6SIdyOM8ZVgDggg9iMVQpQR9E0M2DvNfStPcyqqNIVCAIpJCIg4VQzMeSTzyTxjBq3hhdUJeWaVZQ6yRSKI98O39sZKHCt+4HO4Eg8cVfpQfFGByc/OvtKUClKUComqeGYtRkLl5o+pgSrE5QTADy7yPNx71IJHlORxVulBP1C4ttEtyb4xxW0ahDnyqqnCqMDsOQKmeBNMOnWo3szBieluXay244gRhgHKx4zkAgkg9q6OlApSlApSlBpatpkeqpsuMgqQ6OpwyOOzqfQjP+wSDkEisWjaNHpIYxl3kkwZJZG3O5HbJ9AMnCgBRk4AqlSghxeHzDPLNFcTB52Qt5Yv0p+mMHp52gEj3+Y81cpSgUpSg/9k=">
            <a:extLst>
              <a:ext uri="{FF2B5EF4-FFF2-40B4-BE49-F238E27FC236}">
                <a16:creationId xmlns:a16="http://schemas.microsoft.com/office/drawing/2014/main" id="{3268C098-C97F-4803-FEF4-09E71807B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342900"/>
            <a:ext cx="2581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71" name="AutoShape 10" descr="data:image/jpeg;base64,/9j/4AAQSkZJRgABAQAAAQABAAD/2wCEAAkGBxEHEhUUBxQTFhMSGBwUGRgWFh0aIRsbHiEiIh0dIBoeHSwgJCYlHyIkJDIhJyk3LjEvIyAzODU4PzQtLi0BCgoKBQUFDgUFDisZExkrKysrKysrKysrKysrKysrKysrKysrKysrKysrKysrKysrKysrKysrKysrKysrKysrK//AABEIADwA2AMBIgACEQEDEQH/xAAbAAEBAAMBAQEAAAAAAAAAAAAABQMEBgcBAv/EADMQAAIBAwMCAwYEBwEAAAAAAAECAwAEEQUSIRMxBiJBFFFVYaTTFiMyQgcVM1JxgZEk/8QAFAEBAAAAAAAAAAAAAAAAAAAAAP/EABQRAQAAAAAAAAAAAAAAAAAAAAD/2gAMAwEAAhEDEQA/APcaUpQKUpQKUpQKUpQKVK8SWC6hDi5uJbeJCJJGikEZKLyQ0mNyrxyVIOPWub8AasJZ5re0uzewLGk8UrEFkDM6dFj3YjZnc3Jz29aDprW6mWUJfBPzAzqEBygXHDEsQ2c/qAX3YqnUnTdPubaVnu5onVs5CwMrHnyZcysMKMjAUDJzxzmtQKUpQKUpQa6X0UkjRJJGZVG5ow4LAcclc5A5HPzFYNVU4DPK0aLnIQeZmJATB/6NuDuJHuwfO/Hdvp9lHPJpVpIZrRnuPaoF4jucZHUcNvbLY3AAgfuxzj0SexXUBE8rOrIMgo2OWGCcds44z3AJHqchsWLSNGhvQBIVUuB2DY8wHyzWesVrALVFRCxCKFBZizEAYyWPJPvJ5NZaBSlKBSlQvE9jPdgG3vTZxRhmdlRCSceUl3O0KO5G3J/uFBZuJDCrMqsxUEhVxlsDsMkDJ7cmtTT715maO9RUlRVchHLrtcsFIYop7o2Rt4xUnwlqtzqMMyXjQvc27mPqICInLIskbDnONrrn/eKo6JDcQ7/5ikS5wcpK0jM3O4sTGgHG0AAcYPyoKlKUoFKi+MdRuNIs5p9ISN5IV6m2TOCq8t29duSKi3WqaraQNcTvpYgVOqX/AD/0Yzke/I7Cg667V2Ui1IDHAyfQZGSPnjOM8ZxmtfSZ3lDiY7gjlFk4G8ADJwOOGJU44ypPyrW0/r6tZx/zLME0sas4j4KE8lRuzjjg+vetzTbM2SlXkZxkbdyooQAABVCKBjjP+SfkAG3So+saLLqLhre8uoAF27IelgnJO474mOecd8cCsOnaBNZyK81/eSqucxydHa3GOdsIbjvwfSgvUpUfWNal05wtvZ3U4Kht8PSwDkjad8qnPGe2ORQa3jjT5NRgT2Vd/SnhuHjHeSOJw7IAeCSBwDwSBWvoEDX19NerC8MUsEcCiRdjyMjO3UKdwNrKo3YbgjAwK/X4puPheofT/fp+Kbj4XqH0/wB+g6elc1H4nncgHTL8ZOMn2fA+fE9dLQKVwP8AETxYttbyx2q3qSJLCu9beZVwJk3YlC7SGXI4Pmzj1rqdG16PWCwt47hNmCetbyRZz7t6jP8Aqgq0rR1i/fTkDW8E05LBdkWzcBzz53UY4x3zyKjfim4+F6h9P9+g0L3wzdlbq0szF7JfPJLJM5PUj6v9SNYwMMecq5IAHBBxk9pGnTAA9Biua/FNx8L1D6f79PxTcfC9Q+n+/QdPSoWma9NeyKk1jeQq2cySdHaMDPO2Vm57cD1q1LIIVLSnCqCxPuA7mg/dK891P+I9h7XaeyX0XQPW62Dx+kdPPGf1Zxiu10jVoNaj6ulSLJGSRuXtkdxQbtcn42QLLayaqAbCIyNcBhuUNgdF3XHKqd3J4BKkjgEb2o+IJrORkhsLyVVxiSPo7W4zxumDfLkela34puPheofT/foMfgHT1s/a5LWIwwXNx1okKGM7emisTGQCuXVuCBXV1zH4puPheofT/fp+Kbj4XqH0/wB+g6elamlXjX0YeeGWEkkbJdu4Y9fIzDn/ADXyg3K84S0kFwukBf8AzxyreBuMeyA7liIzyesNm0rgxjvnmvR6UClKUEXWvCdhrriTWLeKV1UIGcZIUEkD/pP/AGsOm+CdN0qVZdOtYY5UztZRgjIIPr7iRXQUoFTdd1yDQUD6kxAdljRVUszuxwFRFBZifcBVKpfiLWBosQfaXeSRII0zgNJIwVAW/auTy2DgZ4PYh90LXrbX0L6VIHCHa4wQyN/aynkH5GqdcN4Z9pi1W4XVkgRzaQufZy2yQmSX8wqwBDY8pzk+XOecCzdazdxTvBHaxkna0LGdgsi5/MJIhIQpwdvJORig3tS1GSxJbpAwRrvkkL4IHP6U2ndjGTkrwRjJ4qlUbU4buaRTbpbtGoVgJJXXbJk+YqIjvC8FeV5ye+CLNBK8T6P/AD63aDfs3PE+7bu/pyLJjGR32478ZzVWlKBXL6143h0SRhqEN0sCMEe56X5Ssw4BOdxGcDeFK5IGa6iuP1rULzU5LuLRHhiWyULJ1Yy/WZ4w+0EMNihWA3ckknjjzB16tuGV7Hmvtct4Z1GPSNGtZ7zPTis4XYqCSFEa5OBzx3q7b6is7iNVcMYxLyuAFJwAT7/lQfu0v47zItmzt+RGQexGRyD6MOD762ag6Vcx3s6lEkQpE6RqYXQLHlN24lQoJIXCdwFPzxeoI+p6S93d2k8bKFtutuBzk9RQox6cEetWKUoJuuav/KVUpDPO8jbVSFNx+ZLEhFA97MKxeGfEUHiWIyWG8bGMciSKVeOQY3IynsRnBr8+J9UfTliSyC9W6mFvGzcqjFWYuwHJAVCdo7nAyMkiJ4RiuIdSv11eSOWQQ2nnjQxhlzPjKFmwe44OOx+VB2laM+oiB8Oj7AQpk42gtjA5OTyQMgY5/wA1M1DXbm1uoreK3hfrPwRcMHWIDzzNGISAoPlA3ckqOMnG1f8AXklA6JeJSpGHUAnPLPk7vL3CgYyM57bQr0pSgUpSgUpSgUpSgVP1vSU1mLpzkqVZZEde6SIdyOM8ZVgDggg9iMVQpQR9E0M2DvNfStPcyqqNIVCAIpJCIg4VQzMeSTzyTxjBq3hhdUJeWaVZQ6yRSKI98O39sZKHCt+4HO4Eg8cVfpQfFGByc/OvtKUClKUComqeGYtRkLl5o+pgSrE5QTADy7yPNx71IJHlORxVulBP1C4ttEtyb4xxW0ahDnyqqnCqMDsOQKmeBNMOnWo3szBieluXay244gRhgHKx4zkAgkg9q6OlApSlApSlBpatpkeqpsuMgqQ6OpwyOOzqfQjP+wSDkEisWjaNHpIYxl3kkwZJZG3O5HbJ9AMnCgBRk4AqlSghxeHzDPLNFcTB52Qt5Yv0p+mMHp52gEj3+Y81cpSgUpSg/9k=">
            <a:extLst>
              <a:ext uri="{FF2B5EF4-FFF2-40B4-BE49-F238E27FC236}">
                <a16:creationId xmlns:a16="http://schemas.microsoft.com/office/drawing/2014/main" id="{13FDE6E0-2822-9BF6-F5CE-C85E1B636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90500"/>
            <a:ext cx="2581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6872" name="Picture 11">
            <a:extLst>
              <a:ext uri="{FF2B5EF4-FFF2-40B4-BE49-F238E27FC236}">
                <a16:creationId xmlns:a16="http://schemas.microsoft.com/office/drawing/2014/main" id="{EA2CEF7B-110E-F4BA-F016-60CB6AF6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28352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3" descr="http://media.tumblr.com/tumblr_loapuvf2UV1qc3b2e.png">
            <a:extLst>
              <a:ext uri="{FF2B5EF4-FFF2-40B4-BE49-F238E27FC236}">
                <a16:creationId xmlns:a16="http://schemas.microsoft.com/office/drawing/2014/main" id="{E7EE94DC-311D-97E3-59B1-5FD87107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3909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4">
            <a:extLst>
              <a:ext uri="{FF2B5EF4-FFF2-40B4-BE49-F238E27FC236}">
                <a16:creationId xmlns:a16="http://schemas.microsoft.com/office/drawing/2014/main" id="{07DDC865-F214-C163-6F64-6FF35E3B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619250"/>
            <a:ext cx="28051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TextovéPole 6">
            <a:extLst>
              <a:ext uri="{FF2B5EF4-FFF2-40B4-BE49-F238E27FC236}">
                <a16:creationId xmlns:a16="http://schemas.microsoft.com/office/drawing/2014/main" id="{53AC9F5F-1B61-D5DC-53B0-11003976A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3179763"/>
            <a:ext cx="2643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„nabla na druhou je lapla“</a:t>
            </a:r>
          </a:p>
        </p:txBody>
      </p:sp>
      <p:sp>
        <p:nvSpPr>
          <p:cNvPr id="36876" name="Text Box 13">
            <a:extLst>
              <a:ext uri="{FF2B5EF4-FFF2-40B4-BE49-F238E27FC236}">
                <a16:creationId xmlns:a16="http://schemas.microsoft.com/office/drawing/2014/main" id="{A95F6F12-AF1E-DDFD-BC47-630E5DE0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57925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37/40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hysics.mff.cuni.cz/kfpp/skripta/kurz_fyziky_pro_DS/display.php/elmag/EM5_soubory/eq0031LP.gif">
            <a:extLst>
              <a:ext uri="{FF2B5EF4-FFF2-40B4-BE49-F238E27FC236}">
                <a16:creationId xmlns:a16="http://schemas.microsoft.com/office/drawing/2014/main" id="{B81EB410-F7C2-73DC-262F-5021B2DF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79613"/>
            <a:ext cx="611663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ovéPole 3">
            <a:extLst>
              <a:ext uri="{FF2B5EF4-FFF2-40B4-BE49-F238E27FC236}">
                <a16:creationId xmlns:a16="http://schemas.microsoft.com/office/drawing/2014/main" id="{B51045B2-9EE3-93B7-B85E-52EE5B6D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652963"/>
            <a:ext cx="850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Maxwellovy rovnice popisující vlastnosti elektromagnetického pole</a:t>
            </a:r>
          </a:p>
        </p:txBody>
      </p:sp>
      <p:sp>
        <p:nvSpPr>
          <p:cNvPr id="37892" name="TextovéPole 4">
            <a:extLst>
              <a:ext uri="{FF2B5EF4-FFF2-40B4-BE49-F238E27FC236}">
                <a16:creationId xmlns:a16="http://schemas.microsoft.com/office/drawing/2014/main" id="{6AA5F4F6-4BB8-A1B4-08F9-1D289320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981075"/>
            <a:ext cx="776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Vektorové operátory: divergence (tryskání) a rotace (otáčení)</a:t>
            </a:r>
          </a:p>
        </p:txBody>
      </p:sp>
      <p:pic>
        <p:nvPicPr>
          <p:cNvPr id="37893" name="Picture 4" descr="http://www.converter.cz/fyzici/images/maxwell.jpg">
            <a:extLst>
              <a:ext uri="{FF2B5EF4-FFF2-40B4-BE49-F238E27FC236}">
                <a16:creationId xmlns:a16="http://schemas.microsoft.com/office/drawing/2014/main" id="{4CC253E4-A134-6168-3570-B2F5144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79613"/>
            <a:ext cx="184943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www.zhaveceny.cz/4584-home_default/magneticke-keychain-podporuji-podkova.jpg">
            <a:extLst>
              <a:ext uri="{FF2B5EF4-FFF2-40B4-BE49-F238E27FC236}">
                <a16:creationId xmlns:a16="http://schemas.microsoft.com/office/drawing/2014/main" id="{971998E1-A1FC-F484-058D-DF2BEA9F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5156200"/>
            <a:ext cx="16367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BA93E50A-D5ED-570A-26D9-CD855668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/>
              <a:t>Matematická vsuvka I.</a:t>
            </a:r>
            <a:br>
              <a:rPr lang="cs-CZ" altLang="cs-CZ" sz="3600"/>
            </a:br>
            <a:r>
              <a:rPr lang="cs-CZ" altLang="cs-CZ" sz="3600"/>
              <a:t> „trojčlenka“</a:t>
            </a:r>
          </a:p>
        </p:txBody>
      </p:sp>
      <p:sp>
        <p:nvSpPr>
          <p:cNvPr id="2051" name="Obdélník 2">
            <a:extLst>
              <a:ext uri="{FF2B5EF4-FFF2-40B4-BE49-F238E27FC236}">
                <a16:creationId xmlns:a16="http://schemas.microsoft.com/office/drawing/2014/main" id="{8A688076-283E-3CBD-98FC-896C8ECD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297613"/>
            <a:ext cx="281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http://www.matematika.cz/</a:t>
            </a: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CAA94D1C-6895-948C-AC00-099E2D20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1438"/>
            <a:ext cx="5143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4.bp.blogspot.com/-9F4ErP1PhA4/UQUPItUqKMI/AAAAAAAAAao/PrQmdlZy5uQ/s1600/euler-identity.jpg">
            <a:extLst>
              <a:ext uri="{FF2B5EF4-FFF2-40B4-BE49-F238E27FC236}">
                <a16:creationId xmlns:a16="http://schemas.microsoft.com/office/drawing/2014/main" id="{A9FB760F-96EA-CD9C-B5EF-728BCCD1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28733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ovéPole 1">
            <a:extLst>
              <a:ext uri="{FF2B5EF4-FFF2-40B4-BE49-F238E27FC236}">
                <a16:creationId xmlns:a16="http://schemas.microsoft.com/office/drawing/2014/main" id="{DDEFAB3F-FDE2-A8F3-7EEE-2A3035AD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006725"/>
            <a:ext cx="56276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Eulerova rovnice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  <a:br>
              <a:rPr lang="cs-CZ" altLang="cs-CZ" sz="1800"/>
            </a:br>
            <a:r>
              <a:rPr lang="cs-CZ" altLang="cs-CZ" sz="1800"/>
              <a:t>Leonhard Euler; 1748,  </a:t>
            </a:r>
            <a:r>
              <a:rPr lang="cs-CZ" altLang="cs-CZ" sz="1800" b="1"/>
              <a:t>Introductio in analysin infinitorum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(Úvod do analýzy nekonečna)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8916" name="Picture 6" descr="e=\sum _{{n=0}}^{\infty }{1 \over n!}={1 \over 0!}+{1 \over 1!}+{1 \over 2!}+{1 \over 3!}+{1 \over 4!}+\cdots ">
            <a:extLst>
              <a:ext uri="{FF2B5EF4-FFF2-40B4-BE49-F238E27FC236}">
                <a16:creationId xmlns:a16="http://schemas.microsoft.com/office/drawing/2014/main" id="{A0B475A9-44CA-BE6B-34E2-129CAFB7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84763"/>
            <a:ext cx="3333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e^{x}=\sum _{{j=0}}^{\infty }{\frac  {x^{j}}{j!}},">
            <a:extLst>
              <a:ext uri="{FF2B5EF4-FFF2-40B4-BE49-F238E27FC236}">
                <a16:creationId xmlns:a16="http://schemas.microsoft.com/office/drawing/2014/main" id="{58A46BC2-9FCA-4B37-8DD0-30C39283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661025"/>
            <a:ext cx="933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9">
            <a:extLst>
              <a:ext uri="{FF2B5EF4-FFF2-40B4-BE49-F238E27FC236}">
                <a16:creationId xmlns:a16="http://schemas.microsoft.com/office/drawing/2014/main" id="{D96C9051-DE6A-38EA-4F1E-A42B30D0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5200650"/>
            <a:ext cx="180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 Unicode MS" pitchFamily="34" charset="-128"/>
              </a:rPr>
              <a:t> </a:t>
            </a:r>
            <a:r>
              <a:rPr lang="cs-CZ" altLang="cs-CZ" sz="1400">
                <a:latin typeface="Arial Unicode MS" pitchFamily="34" charset="-128"/>
              </a:rPr>
              <a:t>= 2,7182818284….</a:t>
            </a:r>
            <a:r>
              <a:rPr lang="cs-CZ" altLang="cs-CZ" sz="1000">
                <a:latin typeface="Arial" panose="020B0604020202020204" pitchFamily="34" charset="0"/>
              </a:rPr>
              <a:t> 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9" name="TextovéPole 3">
            <a:extLst>
              <a:ext uri="{FF2B5EF4-FFF2-40B4-BE49-F238E27FC236}">
                <a16:creationId xmlns:a16="http://schemas.microsoft.com/office/drawing/2014/main" id="{87C8F97B-E261-93A5-B067-0B9C6F2F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92150"/>
            <a:ext cx="7312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Matematické universum a zároveň krásno: </a:t>
            </a:r>
          </a:p>
        </p:txBody>
      </p:sp>
      <p:sp>
        <p:nvSpPr>
          <p:cNvPr id="38921" name="Text Box 13">
            <a:extLst>
              <a:ext uri="{FF2B5EF4-FFF2-40B4-BE49-F238E27FC236}">
                <a16:creationId xmlns:a16="http://schemas.microsoft.com/office/drawing/2014/main" id="{D9048AFF-6D79-2BC9-84B9-085FEE3BF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257925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39/40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78D5A211-04C2-0AE3-6457-A934F3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>
                <a:latin typeface="Arial" panose="020B0604020202020204" pitchFamily="34" charset="0"/>
              </a:rPr>
              <a:t>Výše uvedený vztah je považován za krásný z několika hledisek: obsahuje pět důležitých konstant (0,1,e,i,  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sz="2400">
                <a:latin typeface="Arial" panose="020B0604020202020204" pitchFamily="34" charset="0"/>
              </a:rPr>
              <a:t>a tři základní aritmetické operace (sčítání, násobení, umocnění).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>
                <a:latin typeface="Arial" panose="020B0604020202020204" pitchFamily="34" charset="0"/>
              </a:rPr>
              <a:t>Benjamin Peirce k němu řekl svým studentům následující:</a:t>
            </a:r>
          </a:p>
          <a:p>
            <a:pPr>
              <a:lnSpc>
                <a:spcPct val="90000"/>
              </a:lnSpc>
            </a:pPr>
            <a:endParaRPr lang="cs-CZ" altLang="cs-CZ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>
                <a:solidFill>
                  <a:schemeClr val="accent2"/>
                </a:solidFill>
                <a:latin typeface="Arial" panose="020B0604020202020204" pitchFamily="34" charset="0"/>
              </a:rPr>
              <a:t>Gentlemen, we have not the slightest idea what this equation means, but we may be sure that it means something very important.</a:t>
            </a:r>
          </a:p>
        </p:txBody>
      </p:sp>
      <p:pic>
        <p:nvPicPr>
          <p:cNvPr id="52228" name="Picture 4" descr="http://4.bp.blogspot.com/-9F4ErP1PhA4/UQUPItUqKMI/AAAAAAAAAao/PrQmdlZy5uQ/s1600/euler-identity.jpg">
            <a:extLst>
              <a:ext uri="{FF2B5EF4-FFF2-40B4-BE49-F238E27FC236}">
                <a16:creationId xmlns:a16="http://schemas.microsoft.com/office/drawing/2014/main" id="{6BFEFCF9-1F5A-4BB8-67D4-2727B98A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5888"/>
            <a:ext cx="28733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Výsledek obrázku pro číslo pí">
            <a:extLst>
              <a:ext uri="{FF2B5EF4-FFF2-40B4-BE49-F238E27FC236}">
                <a16:creationId xmlns:a16="http://schemas.microsoft.com/office/drawing/2014/main" id="{F3F062BC-1B67-F11B-7B68-AD877AC06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349500"/>
            <a:ext cx="2159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785018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Tento materiál je určen  pouze pro výuku studentů.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This presentation has been scheduled for educational purposes only.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Pokud má někdo dojem, že použité obrázky (jiné než moje vlastní) jsou kryty copyrightem, nechť mi dá vědět.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If somebody believes, that pictures or figures in this presentation are covered by copyright, please let me know.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Jiří Gabriel (gabriel</a:t>
            </a:r>
            <a:r>
              <a:rPr lang="en-US" altLang="cs-CZ" sz="2000">
                <a:latin typeface="Arial" panose="020B0604020202020204" pitchFamily="34" charset="0"/>
              </a:rPr>
              <a:t>@</a:t>
            </a:r>
            <a:r>
              <a:rPr lang="cs-CZ" altLang="cs-CZ" sz="2000">
                <a:latin typeface="Arial" panose="020B0604020202020204" pitchFamily="34" charset="0"/>
              </a:rPr>
              <a:t>biomed.cas.cz)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158B0030-7F12-C876-6BB8-48400745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Trojčlenka – přímá úměra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6E0107-316C-BFC7-F1F8-BAA8901B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557338"/>
            <a:ext cx="7777162" cy="467995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Pokud platí, že „čím více… tím více“, jedná se o přímou úměru.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Čím více kopáčů bude kopat, tím více toho vykopají.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Čím déle necháme čerpadlo čerpat, tím více vody vyčerpáme.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Čím více budeme sypat soli do vody, tím koncentrovanější bude roztok.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8FCD3A4E-847D-B5F9-46EB-C92FB6A2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Trojčlenka – nepřímá úměra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7D1777-0DE7-D121-D0FE-F04D4106B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1557338"/>
            <a:ext cx="7777162" cy="467995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Pokud platí, že „čím více … tím méně“, jedná se o nepřímou úměru.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Čím více stránek knihy přečteme, tím méně nám jich zbývá do konce.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Čím rychlejší máme internet, tím dříve stáhneme film.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Čím více budeme v noci mlátit do bubnu, tím méně budeme mít spokojených sousedů.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E43D6432-6EBE-99E5-B8AD-002B3734A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Trojčlenka – přímá úměra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8864B5-4D7D-60D0-19DC-68D200F1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13" y="1557338"/>
            <a:ext cx="7488237" cy="467995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Příklad: Auto spotřebuje 6 litrů benzínu na 100 kilometrů. Kolik litrů benzínu spotřebuje po ujetí 250 kilometrech?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Postup: Jako první si zapíšeme co známe. Využijeme k tomu následující tabulku, která nám zpřehlední, co známe a co chceme vypočítat: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100 km ……….……….6 litru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250 km……….……….</a:t>
            </a:r>
            <a:r>
              <a:rPr lang="cs-CZ" i="1" dirty="0">
                <a:solidFill>
                  <a:schemeClr val="tx1"/>
                </a:solidFill>
              </a:rPr>
              <a:t>x</a:t>
            </a:r>
            <a:r>
              <a:rPr lang="cs-CZ" dirty="0">
                <a:solidFill>
                  <a:schemeClr val="tx1"/>
                </a:solidFill>
              </a:rPr>
              <a:t> litru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V prvním řádku máme zapsané údaje, které zcela známe. Ve druhém řádku máme na pravé straně údaj, který neznáme a na levé straně údaj, pro který chceme neznámou vypočítat. Ve sloupcích musí vždy být stejné údaje, v tomto případě ve sloupci musí být buď vždy kilometry nebo vždy litry.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Existuje pomůcka, která vám pomůže tento příklad vypočítat. Jako první nakreslete napravo šipku zdola nahoru, takto: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100 km……….……….6 litru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250 km……….……….</a:t>
            </a:r>
            <a:r>
              <a:rPr lang="cs-CZ" i="1" dirty="0">
                <a:solidFill>
                  <a:schemeClr val="tx1"/>
                </a:solidFill>
              </a:rPr>
              <a:t>x</a:t>
            </a:r>
            <a:r>
              <a:rPr lang="cs-CZ" dirty="0">
                <a:solidFill>
                  <a:schemeClr val="tx1"/>
                </a:solidFill>
              </a:rPr>
              <a:t> litru↑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Pokud se jedná o přímou úměru, pak nalevo nakreslíme stejnou šipku, zdola nahoru: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↑……….………. 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V dalším kroku sestavíme zlomky ze sloupců ve směru šipek. Čitatel tak odpovídá číslu, kde šipka začíná a jmenovatel číslu, kde šipka končí. Tyto zlomky dáme do rovnosti. Z prvního sloupce (kilometry) tak získáme zlomek 250100 a z druhého (litry) zlomek </a:t>
            </a:r>
            <a:r>
              <a:rPr lang="cs-CZ" i="1" dirty="0">
                <a:solidFill>
                  <a:schemeClr val="tx1"/>
                </a:solidFill>
              </a:rPr>
              <a:t>x</a:t>
            </a:r>
            <a:r>
              <a:rPr lang="cs-CZ" dirty="0">
                <a:solidFill>
                  <a:schemeClr val="tx1"/>
                </a:solidFill>
              </a:rPr>
              <a:t>6. Zapsáno do rovnice: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250/100=</a:t>
            </a:r>
            <a:r>
              <a:rPr lang="cs-CZ" i="1" dirty="0">
                <a:solidFill>
                  <a:schemeClr val="tx1"/>
                </a:solidFill>
              </a:rPr>
              <a:t>x/</a:t>
            </a:r>
            <a:r>
              <a:rPr lang="cs-CZ" dirty="0">
                <a:solidFill>
                  <a:schemeClr val="tx1"/>
                </a:solidFill>
              </a:rPr>
              <a:t>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A0A46BEE-E778-8C97-1284-8AE372A5B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935038"/>
          </a:xfrm>
        </p:spPr>
        <p:txBody>
          <a:bodyPr/>
          <a:lstStyle/>
          <a:p>
            <a:pPr eaLnBrk="1" hangingPunct="1"/>
            <a:r>
              <a:rPr lang="cs-CZ" altLang="cs-CZ"/>
              <a:t>Trojčlenka – nepřímá úměra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22B2FA-83DB-5428-12B0-7A0A7E3FD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13" y="1557338"/>
            <a:ext cx="7488237" cy="46799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Příklad: Na svém počítači máte internet o rychlosti 2 MB za sekundu a záznam koncertu Dády Patrasové jste si stáhli za 450 sekund. Za jak dlouho byste stáhli stejný koncert, pokud byste měli internet o rychlosti 6 MB za sekundu?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Postup bude stejný jako u přímé úměry – zapíšeme si údaje do přehledné tabulky: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2 MB/s ……….……….450 sekund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6 MB/s……….……….</a:t>
            </a:r>
            <a:r>
              <a:rPr lang="cs-CZ" sz="2200" i="1" dirty="0">
                <a:solidFill>
                  <a:schemeClr val="tx1"/>
                </a:solidFill>
              </a:rPr>
              <a:t>x</a:t>
            </a:r>
            <a:r>
              <a:rPr lang="cs-CZ" sz="2200" dirty="0">
                <a:solidFill>
                  <a:schemeClr val="tx1"/>
                </a:solidFill>
              </a:rPr>
              <a:t> sekund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Nyní šipky. Pravá šipka bude opět zdola nahoru, tady se nic nemění. Ale protože se jedná o nepřímou úměru, půjde levá šipka opačným směrem, shora dolů.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2 MB/s ……….……….450 sekund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↓6 MB/s……….……….</a:t>
            </a:r>
            <a:r>
              <a:rPr lang="cs-CZ" sz="2200" i="1" dirty="0">
                <a:solidFill>
                  <a:schemeClr val="tx1"/>
                </a:solidFill>
              </a:rPr>
              <a:t>x</a:t>
            </a:r>
            <a:r>
              <a:rPr lang="cs-CZ" sz="2200" dirty="0">
                <a:solidFill>
                  <a:schemeClr val="tx1"/>
                </a:solidFill>
              </a:rPr>
              <a:t> sekund↑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Další postup už je stejný – vytvoříme z této tabulky zlomky, opět po směru šipek. Dostaneme tak zlomky 26 a </a:t>
            </a:r>
            <a:r>
              <a:rPr lang="cs-CZ" sz="2200" i="1" dirty="0">
                <a:solidFill>
                  <a:schemeClr val="tx1"/>
                </a:solidFill>
              </a:rPr>
              <a:t>x</a:t>
            </a:r>
            <a:r>
              <a:rPr lang="cs-CZ" sz="2200" dirty="0">
                <a:solidFill>
                  <a:schemeClr val="tx1"/>
                </a:solidFill>
              </a:rPr>
              <a:t>450, které dáme do rovnosti: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200" dirty="0">
                <a:solidFill>
                  <a:schemeClr val="tx1"/>
                </a:solidFill>
              </a:rPr>
              <a:t>2/6=</a:t>
            </a:r>
            <a:r>
              <a:rPr lang="cs-CZ" sz="2200" i="1" dirty="0">
                <a:solidFill>
                  <a:schemeClr val="tx1"/>
                </a:solidFill>
              </a:rPr>
              <a:t>x/</a:t>
            </a:r>
            <a:r>
              <a:rPr lang="cs-CZ" sz="2200" dirty="0">
                <a:solidFill>
                  <a:schemeClr val="tx1"/>
                </a:solidFill>
              </a:rPr>
              <a:t>450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32442FA8-EEBE-CA5D-8ABF-0E8CC909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188913"/>
            <a:ext cx="8229600" cy="1295400"/>
          </a:xfrm>
        </p:spPr>
        <p:txBody>
          <a:bodyPr/>
          <a:lstStyle/>
          <a:p>
            <a:pPr eaLnBrk="1" hangingPunct="1"/>
            <a:r>
              <a:rPr lang="cs-CZ" altLang="cs-CZ" sz="3600"/>
              <a:t>Matematická vsuvka II. </a:t>
            </a:r>
            <a:br>
              <a:rPr lang="cs-CZ" altLang="cs-CZ" sz="3600"/>
            </a:br>
            <a:r>
              <a:rPr lang="cs-CZ" altLang="cs-CZ" sz="3600"/>
              <a:t>„jednoduchá statistika“</a:t>
            </a:r>
          </a:p>
        </p:txBody>
      </p:sp>
      <p:sp>
        <p:nvSpPr>
          <p:cNvPr id="7171" name="Obdélník 2">
            <a:extLst>
              <a:ext uri="{FF2B5EF4-FFF2-40B4-BE49-F238E27FC236}">
                <a16:creationId xmlns:a16="http://schemas.microsoft.com/office/drawing/2014/main" id="{706D24B7-116C-52A7-77CC-4CE3255C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6297613"/>
            <a:ext cx="281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http://www.matematika.cz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5C945DAB-33B5-CD9C-8685-25090815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1438"/>
            <a:ext cx="5143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ovéPole 1">
            <a:extLst>
              <a:ext uri="{FF2B5EF4-FFF2-40B4-BE49-F238E27FC236}">
                <a16:creationId xmlns:a16="http://schemas.microsoft.com/office/drawing/2014/main" id="{AE8DF6FB-7693-246E-D3A6-20BD02EE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94438"/>
            <a:ext cx="625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9/40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18964</TotalTime>
  <Words>1979</Words>
  <Application>Microsoft Office PowerPoint</Application>
  <PresentationFormat>Předvádění na obrazovce (4:3)</PresentationFormat>
  <Paragraphs>319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Calibri</vt:lpstr>
      <vt:lpstr>Arial</vt:lpstr>
      <vt:lpstr>Arial Unicode MS</vt:lpstr>
      <vt:lpstr>Motiv systému Office</vt:lpstr>
      <vt:lpstr>Repetitorium chemie</vt:lpstr>
      <vt:lpstr>Prezentace aplikace PowerPoint</vt:lpstr>
      <vt:lpstr>Prezentace aplikace PowerPoint</vt:lpstr>
      <vt:lpstr>Matematická vsuvka I.  „trojčlenka“</vt:lpstr>
      <vt:lpstr>Trojčlenka – přímá úměra</vt:lpstr>
      <vt:lpstr>Trojčlenka – nepřímá úměra</vt:lpstr>
      <vt:lpstr>Trojčlenka – přímá úměra</vt:lpstr>
      <vt:lpstr>Trojčlenka – nepřímá úměra</vt:lpstr>
      <vt:lpstr>Matematická vsuvka II.  „jednoduchá statistika“</vt:lpstr>
      <vt:lpstr>Průměr, medián a modus</vt:lpstr>
      <vt:lpstr>Prezentace aplikace PowerPoint</vt:lpstr>
      <vt:lpstr>Rozptyl a směrodatná odchylka</vt:lpstr>
      <vt:lpstr>Prezentace aplikace PowerPoint</vt:lpstr>
      <vt:lpstr>Prezentace aplikace PowerPoint</vt:lpstr>
      <vt:lpstr>Matematická vsuvka III.  „funkce – první část“</vt:lpstr>
      <vt:lpstr>Funkce jedné proměnné</vt:lpstr>
      <vt:lpstr>Lineární funkce</vt:lpstr>
      <vt:lpstr>Příklad: Lambert-Beerův zákon</vt:lpstr>
      <vt:lpstr>Lineární funkce</vt:lpstr>
      <vt:lpstr>Lineární funkce</vt:lpstr>
      <vt:lpstr>Prezentace aplikace PowerPoint</vt:lpstr>
      <vt:lpstr>Matematická vsuvka IV.  „funkce – druhá část“</vt:lpstr>
      <vt:lpstr>Funkce jedné proměnné</vt:lpstr>
      <vt:lpstr>Logaritmy</vt:lpstr>
      <vt:lpstr>Logaritmus a exponenciála</vt:lpstr>
      <vt:lpstr>Použití v chemii</vt:lpstr>
      <vt:lpstr>Prezentace aplikace PowerPoint</vt:lpstr>
      <vt:lpstr>Matematická vsuvka V.  „funkce – třetí část“</vt:lpstr>
      <vt:lpstr>Derivace a integrály</vt:lpstr>
      <vt:lpstr>Prezentace aplikace PowerPoint</vt:lpstr>
      <vt:lpstr>Derivace a integrály</vt:lpstr>
      <vt:lpstr>Prezentace aplikace PowerPoint</vt:lpstr>
      <vt:lpstr>Derivace a integrály</vt:lpstr>
      <vt:lpstr>Inflexní bod:  hodnota 1. derivace je zde maximální</vt:lpstr>
      <vt:lpstr>Derivace a integrály</vt:lpstr>
      <vt:lpstr>Derivace a integrály</vt:lpstr>
      <vt:lpstr>(Poslední) Matematická vsuvka VI.  „funkce – čtvrtá  část“</vt:lpstr>
      <vt:lpstr>Vyšší dívčí: operátory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Mikrobiologický ústav AV ČR,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Trojčlenka – přímá úměra</dc:title>
  <dc:creator>Jiří Gabriel</dc:creator>
  <cp:lastModifiedBy>Gabriel Jiří</cp:lastModifiedBy>
  <cp:revision>55</cp:revision>
  <cp:lastPrinted>2014-02-18T12:13:56Z</cp:lastPrinted>
  <dcterms:created xsi:type="dcterms:W3CDTF">2014-02-06T09:10:01Z</dcterms:created>
  <dcterms:modified xsi:type="dcterms:W3CDTF">2023-02-06T16:13:04Z</dcterms:modified>
</cp:coreProperties>
</file>