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408" r:id="rId4"/>
    <p:sldId id="409" r:id="rId5"/>
    <p:sldId id="410" r:id="rId6"/>
    <p:sldId id="438" r:id="rId7"/>
    <p:sldId id="440" r:id="rId8"/>
    <p:sldId id="412" r:id="rId9"/>
    <p:sldId id="414" r:id="rId10"/>
    <p:sldId id="366" r:id="rId11"/>
    <p:sldId id="413" r:id="rId12"/>
    <p:sldId id="416" r:id="rId13"/>
    <p:sldId id="417" r:id="rId14"/>
    <p:sldId id="418" r:id="rId15"/>
    <p:sldId id="419" r:id="rId16"/>
    <p:sldId id="420" r:id="rId17"/>
    <p:sldId id="421" r:id="rId18"/>
    <p:sldId id="423" r:id="rId19"/>
    <p:sldId id="424" r:id="rId20"/>
    <p:sldId id="425" r:id="rId21"/>
    <p:sldId id="426" r:id="rId22"/>
    <p:sldId id="427" r:id="rId23"/>
    <p:sldId id="428" r:id="rId24"/>
    <p:sldId id="371" r:id="rId25"/>
    <p:sldId id="429" r:id="rId26"/>
    <p:sldId id="372" r:id="rId27"/>
    <p:sldId id="373" r:id="rId28"/>
    <p:sldId id="430" r:id="rId29"/>
    <p:sldId id="431" r:id="rId30"/>
    <p:sldId id="453" r:id="rId31"/>
    <p:sldId id="433" r:id="rId32"/>
    <p:sldId id="434" r:id="rId33"/>
    <p:sldId id="435" r:id="rId34"/>
    <p:sldId id="436" r:id="rId35"/>
    <p:sldId id="442" r:id="rId36"/>
    <p:sldId id="441" r:id="rId37"/>
    <p:sldId id="291" r:id="rId38"/>
    <p:sldId id="311" r:id="rId39"/>
    <p:sldId id="292" r:id="rId40"/>
    <p:sldId id="315" r:id="rId41"/>
    <p:sldId id="293" r:id="rId42"/>
    <p:sldId id="296" r:id="rId43"/>
    <p:sldId id="443" r:id="rId44"/>
    <p:sldId id="386" r:id="rId45"/>
    <p:sldId id="377" r:id="rId46"/>
    <p:sldId id="378" r:id="rId47"/>
    <p:sldId id="288" r:id="rId48"/>
    <p:sldId id="388" r:id="rId49"/>
    <p:sldId id="452" r:id="rId50"/>
    <p:sldId id="295" r:id="rId51"/>
    <p:sldId id="448" r:id="rId52"/>
    <p:sldId id="294" r:id="rId53"/>
    <p:sldId id="444" r:id="rId54"/>
    <p:sldId id="390" r:id="rId55"/>
    <p:sldId id="397" r:id="rId56"/>
    <p:sldId id="398" r:id="rId57"/>
    <p:sldId id="454" r:id="rId58"/>
    <p:sldId id="457" r:id="rId59"/>
    <p:sldId id="458" r:id="rId60"/>
    <p:sldId id="459" r:id="rId61"/>
    <p:sldId id="403" r:id="rId62"/>
    <p:sldId id="405" r:id="rId63"/>
    <p:sldId id="404" r:id="rId64"/>
    <p:sldId id="406" r:id="rId65"/>
    <p:sldId id="355" r:id="rId66"/>
    <p:sldId id="445" r:id="rId67"/>
    <p:sldId id="298" r:id="rId68"/>
    <p:sldId id="318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24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38" y="16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50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9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6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269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61292" y="1035872"/>
            <a:ext cx="6669414" cy="401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24097" y="4490925"/>
            <a:ext cx="934380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0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98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4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85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21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91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5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60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13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56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2AE47-1C4E-4CB4-A40F-2B85D84263EA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CEF7F-1541-4E98-92E1-5538177533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31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60C20FE-5687-9289-3FBB-9CFB78133329}"/>
              </a:ext>
            </a:extLst>
          </p:cNvPr>
          <p:cNvSpPr txBox="1"/>
          <p:nvPr/>
        </p:nvSpPr>
        <p:spPr>
          <a:xfrm>
            <a:off x="362056" y="475085"/>
            <a:ext cx="7612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Repetitorium chemie V.</a:t>
            </a:r>
          </a:p>
          <a:p>
            <a:r>
              <a:rPr lang="cs-CZ" sz="2400" b="1" dirty="0"/>
              <a:t>Instrumentální metody zjišťování chemické struktury látek</a:t>
            </a:r>
          </a:p>
          <a:p>
            <a:r>
              <a:rPr lang="cs-CZ" sz="2400" b="1" dirty="0"/>
              <a:t>(</a:t>
            </a:r>
            <a:r>
              <a:rPr lang="cs-CZ" sz="2400" b="1" dirty="0" smtClean="0"/>
              <a:t>2025)</a:t>
            </a:r>
            <a:endParaRPr lang="cs-CZ" sz="24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97F9FD-8590-7503-2EF0-C0A270493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28" y="3983833"/>
            <a:ext cx="4110697" cy="20835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F97B11B-2591-6F72-3DF1-37155282B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333" y="1743849"/>
            <a:ext cx="5135192" cy="21424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3DFEA2-B4B7-AA53-7479-9FCA157F7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56" y="1748784"/>
            <a:ext cx="2481328" cy="431369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0C7E5DE-4440-A306-0024-16F6C3F5F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333" y="3970567"/>
            <a:ext cx="3603718" cy="21029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F798481-59F8-7E40-46C8-5D11E6710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608" y="1765883"/>
            <a:ext cx="2856663" cy="21424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DEBFE2-6CCD-F236-3584-3861FBED8F50}"/>
              </a:ext>
            </a:extLst>
          </p:cNvPr>
          <p:cNvSpPr txBox="1"/>
          <p:nvPr/>
        </p:nvSpPr>
        <p:spPr>
          <a:xfrm>
            <a:off x="362056" y="6205933"/>
            <a:ext cx="1117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Čemu se věnoval pan Armin </a:t>
            </a:r>
            <a:r>
              <a:rPr lang="cs-CZ" b="1" dirty="0" err="1">
                <a:solidFill>
                  <a:srgbClr val="FFFF00"/>
                </a:solidFill>
              </a:rPr>
              <a:t>Delong</a:t>
            </a:r>
            <a:r>
              <a:rPr lang="cs-CZ" b="1" dirty="0">
                <a:solidFill>
                  <a:srgbClr val="FFFF00"/>
                </a:solidFill>
              </a:rPr>
              <a:t>? A copak měli spolu za </a:t>
            </a:r>
            <a:r>
              <a:rPr lang="cs-CZ" b="1" dirty="0">
                <a:solidFill>
                  <a:schemeClr val="bg1"/>
                </a:solidFill>
              </a:rPr>
              <a:t>tajemství </a:t>
            </a:r>
            <a:r>
              <a:rPr lang="cs-CZ" b="1" dirty="0">
                <a:solidFill>
                  <a:srgbClr val="FFFF00"/>
                </a:solidFill>
              </a:rPr>
              <a:t>pan Lambert s panem Beerem? A ty liščí ocasy!</a:t>
            </a:r>
          </a:p>
        </p:txBody>
      </p:sp>
    </p:spTree>
    <p:extLst>
      <p:ext uri="{BB962C8B-B14F-4D97-AF65-F5344CB8AC3E}">
        <p14:creationId xmlns:p14="http://schemas.microsoft.com/office/powerpoint/2010/main" val="130401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2070B-B84F-C646-24BD-28B60A6D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D232B41-502E-EEA9-E886-7A7F9A51332D}"/>
              </a:ext>
            </a:extLst>
          </p:cNvPr>
          <p:cNvSpPr/>
          <p:nvPr/>
        </p:nvSpPr>
        <p:spPr>
          <a:xfrm>
            <a:off x="2243900" y="684073"/>
            <a:ext cx="7746602" cy="4422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038B524-B332-6A02-AB04-CEE8DB47568C}"/>
              </a:ext>
            </a:extLst>
          </p:cNvPr>
          <p:cNvSpPr txBox="1"/>
          <p:nvPr/>
        </p:nvSpPr>
        <p:spPr>
          <a:xfrm>
            <a:off x="2315296" y="5405094"/>
            <a:ext cx="7225948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  <a:tabLst>
                <a:tab pos="2838207" algn="l"/>
              </a:tabLst>
            </a:pPr>
            <a:r>
              <a:rPr sz="2176" spc="-5" dirty="0">
                <a:latin typeface="Times New Roman"/>
                <a:cs typeface="Times New Roman"/>
              </a:rPr>
              <a:t>Oblast</a:t>
            </a:r>
            <a:r>
              <a:rPr sz="2176" dirty="0">
                <a:latin typeface="Times New Roman"/>
                <a:cs typeface="Times New Roman"/>
              </a:rPr>
              <a:t> zájmu</a:t>
            </a:r>
            <a:r>
              <a:rPr sz="2176" spc="-9" dirty="0">
                <a:latin typeface="Times New Roman"/>
                <a:cs typeface="Times New Roman"/>
              </a:rPr>
              <a:t> </a:t>
            </a:r>
            <a:r>
              <a:rPr sz="2176" spc="-32" dirty="0">
                <a:latin typeface="Times New Roman"/>
                <a:cs typeface="Times New Roman"/>
              </a:rPr>
              <a:t>„UV-VIS“	</a:t>
            </a:r>
            <a:r>
              <a:rPr sz="2176" dirty="0">
                <a:latin typeface="Times New Roman"/>
                <a:cs typeface="Times New Roman"/>
              </a:rPr>
              <a:t>- </a:t>
            </a:r>
            <a:r>
              <a:rPr sz="2176" spc="-5" dirty="0">
                <a:latin typeface="Times New Roman"/>
                <a:cs typeface="Times New Roman"/>
              </a:rPr>
              <a:t>tedy </a:t>
            </a:r>
            <a:r>
              <a:rPr sz="2176" dirty="0">
                <a:latin typeface="Times New Roman"/>
                <a:cs typeface="Times New Roman"/>
              </a:rPr>
              <a:t>vlnové délky jsou v</a:t>
            </a:r>
            <a:r>
              <a:rPr sz="2176" spc="-95" dirty="0">
                <a:latin typeface="Times New Roman"/>
                <a:cs typeface="Times New Roman"/>
              </a:rPr>
              <a:t> </a:t>
            </a:r>
            <a:r>
              <a:rPr sz="2176" dirty="0">
                <a:latin typeface="Times New Roman"/>
                <a:cs typeface="Times New Roman"/>
              </a:rPr>
              <a:t>nanometrech</a:t>
            </a:r>
            <a:endParaRPr sz="2176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171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>
          <a:xfrm>
            <a:off x="1482789" y="198184"/>
            <a:ext cx="9299448" cy="1143000"/>
          </a:xfrm>
        </p:spPr>
        <p:txBody>
          <a:bodyPr>
            <a:normAutofit/>
          </a:bodyPr>
          <a:lstStyle/>
          <a:p>
            <a:r>
              <a:rPr lang="cs-CZ" altLang="cs-CZ" sz="2800" dirty="0"/>
              <a:t>Optická </a:t>
            </a:r>
            <a:r>
              <a:rPr lang="cs-CZ" altLang="cs-CZ" sz="2800" dirty="0" err="1"/>
              <a:t>densita</a:t>
            </a:r>
            <a:r>
              <a:rPr lang="cs-CZ" altLang="cs-CZ" sz="2800" dirty="0"/>
              <a:t> (A</a:t>
            </a:r>
            <a:r>
              <a:rPr lang="cs-CZ" altLang="cs-CZ" sz="2800" baseline="-25000" dirty="0"/>
              <a:t>560</a:t>
            </a:r>
            <a:r>
              <a:rPr lang="cs-CZ" altLang="cs-CZ" sz="2800" dirty="0"/>
              <a:t>) – charakteristika </a:t>
            </a:r>
            <a:r>
              <a:rPr lang="cs-CZ" altLang="cs-CZ" sz="2400" dirty="0"/>
              <a:t>množství bakterií v roztoku</a:t>
            </a:r>
          </a:p>
        </p:txBody>
      </p:sp>
      <p:graphicFrame>
        <p:nvGraphicFramePr>
          <p:cNvPr id="5632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927350" y="1155700"/>
          <a:ext cx="6408738" cy="570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Graf" r:id="rId3" imgW="5105528" imgH="4543541" progId="Excel.Chart.8">
                  <p:embed/>
                </p:oleObj>
              </mc:Choice>
              <mc:Fallback>
                <p:oleObj name="Graf" r:id="rId3" imgW="5105528" imgH="4543541" progId="Excel.Chart.8">
                  <p:embed/>
                  <p:pic>
                    <p:nvPicPr>
                      <p:cNvPr id="563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1155700"/>
                        <a:ext cx="6408738" cy="570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793" y="1279450"/>
            <a:ext cx="10251558" cy="502565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300" dirty="0"/>
              <a:t>Kvantitativní vztah mezi koncentrací pohlcující látky c a měřitelným světelným tokem </a:t>
            </a:r>
            <a:r>
              <a:rPr lang="cs-CZ" altLang="cs-CZ" sz="3300" dirty="0">
                <a:sym typeface="Symbol" panose="05050102010706020507" pitchFamily="18" charset="2"/>
              </a:rPr>
              <a:t></a:t>
            </a:r>
            <a:r>
              <a:rPr lang="cs-CZ" altLang="cs-CZ" sz="3300" dirty="0"/>
              <a:t> při vlnové délce </a:t>
            </a:r>
            <a:r>
              <a:rPr lang="cs-CZ" altLang="cs-CZ" sz="3300" dirty="0">
                <a:sym typeface="Symbol" panose="05050102010706020507" pitchFamily="18" charset="2"/>
              </a:rPr>
              <a:t></a:t>
            </a: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sz="3300" dirty="0"/>
              <a:t>vystihuje Lambert-Beerův zákon, známý ve formě vztahu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33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33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300" dirty="0"/>
              <a:t>				    </a:t>
            </a:r>
            <a:r>
              <a:rPr lang="cs-CZ" altLang="cs-CZ" sz="5200" dirty="0">
                <a:sym typeface="Symbol" panose="05050102010706020507" pitchFamily="18" charset="2"/>
              </a:rPr>
              <a:t> </a:t>
            </a:r>
            <a:r>
              <a:rPr lang="cs-CZ" altLang="cs-CZ" sz="5200" dirty="0">
                <a:solidFill>
                  <a:srgbClr val="FFFF00"/>
                </a:solidFill>
                <a:sym typeface="Symbol" panose="05050102010706020507" pitchFamily="18" charset="2"/>
              </a:rPr>
              <a:t>A = </a:t>
            </a:r>
            <a:r>
              <a:rPr lang="cs-CZ" altLang="cs-CZ" sz="5700" dirty="0">
                <a:solidFill>
                  <a:srgbClr val="FFFF00"/>
                </a:solidFill>
                <a:sym typeface="Symbol" panose="05050102010706020507" pitchFamily="18" charset="2"/>
              </a:rPr>
              <a:t></a:t>
            </a:r>
            <a:r>
              <a:rPr lang="cs-CZ" altLang="cs-CZ" sz="5700" baseline="-25000" dirty="0">
                <a:solidFill>
                  <a:srgbClr val="FFFF00"/>
                </a:solidFill>
                <a:sym typeface="Symbol" panose="05050102010706020507" pitchFamily="18" charset="2"/>
              </a:rPr>
              <a:t></a:t>
            </a:r>
            <a:r>
              <a:rPr lang="cs-CZ" altLang="cs-CZ" sz="5200" dirty="0">
                <a:solidFill>
                  <a:srgbClr val="FFFF00"/>
                </a:solidFill>
                <a:sym typeface="Symbol" panose="05050102010706020507" pitchFamily="18" charset="2"/>
              </a:rPr>
              <a:t>.</a:t>
            </a:r>
            <a:r>
              <a:rPr lang="cs-CZ" altLang="cs-CZ" sz="5700" dirty="0" err="1">
                <a:solidFill>
                  <a:srgbClr val="FFFF00"/>
                </a:solidFill>
                <a:sym typeface="Symbol" panose="05050102010706020507" pitchFamily="18" charset="2"/>
              </a:rPr>
              <a:t>c.l</a:t>
            </a:r>
            <a:endParaRPr lang="cs-CZ" altLang="cs-CZ" sz="330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33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3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300" dirty="0"/>
              <a:t>c = koncentrace látky (v mol/l)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300" dirty="0"/>
              <a:t>l = délka prostředí, tj. měrné kyvety v cm 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300" dirty="0">
                <a:sym typeface="Symbol" panose="05050102010706020507" pitchFamily="18" charset="2"/>
              </a:rPr>
              <a:t></a:t>
            </a:r>
            <a:r>
              <a:rPr lang="cs-CZ" altLang="cs-CZ" sz="3300" baseline="-25000" dirty="0">
                <a:sym typeface="Symbol" panose="05050102010706020507" pitchFamily="18" charset="2"/>
              </a:rPr>
              <a:t></a:t>
            </a:r>
            <a:r>
              <a:rPr lang="cs-CZ" altLang="cs-CZ" dirty="0">
                <a:sym typeface="Symbol" panose="05050102010706020507" pitchFamily="18" charset="2"/>
              </a:rPr>
              <a:t>  </a:t>
            </a:r>
            <a:r>
              <a:rPr lang="cs-CZ" altLang="cs-CZ" sz="3300" dirty="0">
                <a:sym typeface="Symbol" panose="05050102010706020507" pitchFamily="18" charset="2"/>
              </a:rPr>
              <a:t>je</a:t>
            </a: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sz="3300" dirty="0">
                <a:sym typeface="Symbol" panose="05050102010706020507" pitchFamily="18" charset="2"/>
              </a:rPr>
              <a:t>tzv. lineární molární absorpční koeficient, závislý na vlnové délce </a:t>
            </a:r>
            <a:r>
              <a:rPr lang="cs-CZ" altLang="cs-CZ" dirty="0">
                <a:sym typeface="Symbol" panose="05050102010706020507" pitchFamily="18" charset="2"/>
              </a:rPr>
              <a:t>.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aseline="-25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0B78B1-4CE5-D875-B11D-F0430E21DE7F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04875"/>
            <a:ext cx="9134475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ovéPole 2"/>
          <p:cNvSpPr txBox="1">
            <a:spLocks noChangeArrowheads="1"/>
          </p:cNvSpPr>
          <p:nvPr/>
        </p:nvSpPr>
        <p:spPr bwMode="auto">
          <a:xfrm>
            <a:off x="1919288" y="5653088"/>
            <a:ext cx="8424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Birkman J. et al. (2018) </a:t>
            </a:r>
            <a:r>
              <a:rPr lang="en-US" altLang="cs-CZ" sz="2000"/>
              <a:t>UV spectroscopic properties of principal inorganic ionic species in natural waters</a:t>
            </a:r>
            <a:r>
              <a:rPr lang="cs-CZ" altLang="cs-CZ" sz="2000"/>
              <a:t>. </a:t>
            </a:r>
            <a:r>
              <a:rPr lang="en-US" altLang="cs-CZ" sz="2000"/>
              <a:t>Water Practice and Technology (2018) 13 (4): 879–892.</a:t>
            </a:r>
            <a:r>
              <a:rPr lang="cs-CZ" altLang="cs-CZ" sz="2000"/>
              <a:t> https://doi.org/10.2166/wpt.2018.097</a:t>
            </a:r>
            <a:endParaRPr lang="cs-CZ" altLang="cs-CZ" sz="2400"/>
          </a:p>
        </p:txBody>
      </p:sp>
      <p:sp>
        <p:nvSpPr>
          <p:cNvPr id="60420" name="TextovéPole 3"/>
          <p:cNvSpPr txBox="1">
            <a:spLocks noChangeArrowheads="1"/>
          </p:cNvSpPr>
          <p:nvPr/>
        </p:nvSpPr>
        <p:spPr bwMode="auto">
          <a:xfrm>
            <a:off x="1694121" y="104775"/>
            <a:ext cx="91265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200" dirty="0">
                <a:sym typeface="Symbol" panose="05050102010706020507" pitchFamily="18" charset="2"/>
              </a:rPr>
              <a:t>…</a:t>
            </a:r>
            <a:r>
              <a:rPr lang="cs-CZ" altLang="cs-CZ" sz="2200" baseline="-25000" dirty="0">
                <a:sym typeface="Symbol" panose="05050102010706020507" pitchFamily="18" charset="2"/>
              </a:rPr>
              <a:t></a:t>
            </a:r>
            <a:r>
              <a:rPr lang="cs-CZ" altLang="cs-CZ" sz="2200" dirty="0">
                <a:sym typeface="Symbol" panose="05050102010706020507" pitchFamily="18" charset="2"/>
              </a:rPr>
              <a:t> je tzv. lineární molární absorpční koeficient, závislý na vlnové délce .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/>
              <a:t>PŘÍKLADY- halogenidy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65175"/>
            <a:ext cx="5467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ovéPole 1"/>
          <p:cNvSpPr txBox="1">
            <a:spLocks noChangeArrowheads="1"/>
          </p:cNvSpPr>
          <p:nvPr/>
        </p:nvSpPr>
        <p:spPr bwMode="auto">
          <a:xfrm>
            <a:off x="2135189" y="4797426"/>
            <a:ext cx="499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Johan Heinrich Lambert (1728 – 1777)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Photometria</a:t>
            </a:r>
            <a:r>
              <a:rPr lang="cs-CZ" altLang="cs-CZ" sz="2400" dirty="0"/>
              <a:t>, 1760</a:t>
            </a:r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6" y="765176"/>
            <a:ext cx="277336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549275"/>
            <a:ext cx="4524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ovéPole 1"/>
          <p:cNvSpPr txBox="1">
            <a:spLocks noChangeArrowheads="1"/>
          </p:cNvSpPr>
          <p:nvPr/>
        </p:nvSpPr>
        <p:spPr bwMode="auto">
          <a:xfrm>
            <a:off x="1835151" y="2924176"/>
            <a:ext cx="47529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Fotometr navržený Beerem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August Beer (1825 – 1863)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err="1"/>
              <a:t>Einleitung</a:t>
            </a:r>
            <a:r>
              <a:rPr lang="en-US" altLang="cs-CZ" sz="2400" dirty="0"/>
              <a:t> in die </a:t>
            </a:r>
            <a:r>
              <a:rPr lang="en-US" altLang="cs-CZ" sz="2400" dirty="0" err="1"/>
              <a:t>höhere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Optik</a:t>
            </a:r>
            <a:r>
              <a:rPr lang="cs-CZ" altLang="cs-CZ" sz="2400" dirty="0"/>
              <a:t> (1854)</a:t>
            </a:r>
            <a:r>
              <a:rPr lang="en-US" altLang="cs-CZ" sz="2400" dirty="0"/>
              <a:t> </a:t>
            </a:r>
            <a:r>
              <a:rPr lang="cs-CZ" altLang="cs-CZ" sz="2400" dirty="0"/>
              <a:t>  </a:t>
            </a:r>
          </a:p>
        </p:txBody>
      </p:sp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549276"/>
            <a:ext cx="35814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5" y="2159264"/>
            <a:ext cx="11988130" cy="280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4DD24B7-2509-247E-DD68-8AE32F82845E}"/>
              </a:ext>
            </a:extLst>
          </p:cNvPr>
          <p:cNvSpPr txBox="1"/>
          <p:nvPr/>
        </p:nvSpPr>
        <p:spPr>
          <a:xfrm>
            <a:off x="4380262" y="614209"/>
            <a:ext cx="3504501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altLang="cs-CZ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cs-CZ" altLang="cs-CZ" sz="5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 = </a:t>
            </a:r>
            <a:r>
              <a:rPr kumimoji="0" lang="cs-CZ" altLang="cs-CZ" sz="57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</a:t>
            </a:r>
            <a:r>
              <a:rPr kumimoji="0" lang="cs-CZ" altLang="cs-CZ" sz="57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</a:t>
            </a:r>
            <a:r>
              <a:rPr kumimoji="0" lang="cs-CZ" altLang="cs-CZ" sz="5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.</a:t>
            </a:r>
            <a:r>
              <a:rPr kumimoji="0" lang="cs-CZ" altLang="cs-CZ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c.l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514600" y="2057400"/>
            <a:ext cx="7162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Absorpce UV/VIS záření je výsledkem interakce </a:t>
            </a:r>
            <a:br>
              <a:rPr lang="cs-CZ" altLang="cs-CZ" sz="2400" dirty="0"/>
            </a:br>
            <a:r>
              <a:rPr lang="cs-CZ" altLang="cs-CZ" sz="2400" dirty="0"/>
              <a:t>                        záření – molekula.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Nejběžnější jsou excitace </a:t>
            </a:r>
            <a:r>
              <a:rPr lang="cs-CZ" altLang="cs-CZ" sz="2400" dirty="0">
                <a:sym typeface="Symbol" panose="05050102010706020507" pitchFamily="18" charset="2"/>
              </a:rPr>
              <a:t> - *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přechody  - * nejsou tak časté.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97DE2F-D6FE-FD18-E502-D114A5F079F5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1628775"/>
            <a:ext cx="8153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Linearita Lambert-Beerova zákona (tj. </a:t>
            </a:r>
            <a:r>
              <a:rPr lang="cs-CZ" altLang="cs-CZ" sz="2400" dirty="0">
                <a:solidFill>
                  <a:srgbClr val="FFFF00"/>
                </a:solidFill>
              </a:rPr>
              <a:t>závislost A na c</a:t>
            </a:r>
            <a:r>
              <a:rPr lang="cs-CZ" altLang="cs-CZ" sz="2400" dirty="0"/>
              <a:t>) se musí vždy v daném rozsahu koncentrací experimentálně ověřit pomocí kalibrace standardním roztokem.</a:t>
            </a:r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>
              <a:buFontTx/>
              <a:buNone/>
            </a:pPr>
            <a:r>
              <a:rPr lang="cs-CZ" altLang="cs-CZ" dirty="0"/>
              <a:t>		</a:t>
            </a:r>
          </a:p>
          <a:p>
            <a:pPr eaLnBrk="1" hangingPunct="1">
              <a:buFontTx/>
              <a:buNone/>
            </a:pPr>
            <a:endParaRPr lang="cs-CZ" altLang="cs-CZ" baseline="-25000" dirty="0"/>
          </a:p>
        </p:txBody>
      </p:sp>
      <p:pic>
        <p:nvPicPr>
          <p:cNvPr id="66564" name="Picture 6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84539"/>
            <a:ext cx="4319588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AutoShape 8" descr="9k="/>
          <p:cNvSpPr>
            <a:spLocks noChangeAspect="1" noChangeArrowheads="1"/>
          </p:cNvSpPr>
          <p:nvPr/>
        </p:nvSpPr>
        <p:spPr bwMode="auto">
          <a:xfrm>
            <a:off x="3900489" y="1662114"/>
            <a:ext cx="43910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6566" name="AutoShape 10" descr="9k="/>
          <p:cNvSpPr>
            <a:spLocks noChangeAspect="1" noChangeArrowheads="1"/>
          </p:cNvSpPr>
          <p:nvPr/>
        </p:nvSpPr>
        <p:spPr bwMode="auto">
          <a:xfrm>
            <a:off x="3900489" y="1662114"/>
            <a:ext cx="43910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66567" name="Picture 12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3225007"/>
            <a:ext cx="3856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7104064-BB68-56FB-82A2-CC5F50F737B9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81534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Spektrofotometrie v UV-VIS oblasti, tj v oblasti vlnových délek 190 – 400 nm (UV) a  400 – 800 nm (VIS).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aseline="-2500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50292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B82709B-81AB-D29C-1713-8B1BD3BD9CD8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8470" y="42892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Instrumentální techniky analýzy chemických látek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38470" y="1992086"/>
            <a:ext cx="8153400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cs-CZ" altLang="cs-CZ" sz="2400" dirty="0"/>
              <a:t>Spektrofotometrie v UV a VIS</a:t>
            </a:r>
          </a:p>
          <a:p>
            <a:pPr>
              <a:buNone/>
            </a:pPr>
            <a:r>
              <a:rPr lang="cs-CZ" altLang="cs-CZ" sz="2400" dirty="0"/>
              <a:t>Atomová absorpční a emisní spektrometrie</a:t>
            </a:r>
          </a:p>
          <a:p>
            <a:pPr>
              <a:buNone/>
            </a:pPr>
            <a:r>
              <a:rPr lang="cs-CZ" altLang="cs-CZ" sz="2400" dirty="0"/>
              <a:t>ICP-MS 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Infračervená spektrofotometrie</a:t>
            </a:r>
          </a:p>
          <a:p>
            <a:pPr>
              <a:buNone/>
            </a:pPr>
            <a:r>
              <a:rPr lang="cs-CZ" altLang="cs-CZ" sz="2400" dirty="0">
                <a:cs typeface="Times New Roman" panose="02020603050405020304" pitchFamily="18" charset="0"/>
              </a:rPr>
              <a:t>PIXE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Nukleární magnetická rezonance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Hmotnostní spektrometrie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Elektronová mikroskopie spojená s analýzou </a:t>
            </a:r>
            <a:r>
              <a:rPr lang="cs-CZ" altLang="cs-CZ" sz="2400" dirty="0">
                <a:cs typeface="Times New Roman" panose="02020603050405020304" pitchFamily="18" charset="0"/>
              </a:rPr>
              <a:t>EDAX</a:t>
            </a:r>
          </a:p>
          <a:p>
            <a:pPr eaLnBrk="1" hangingPunct="1">
              <a:buFontTx/>
              <a:buNone/>
            </a:pPr>
            <a:endParaRPr lang="cs-CZ" altLang="cs-CZ" sz="2400" dirty="0"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altLang="cs-CZ" sz="2400" dirty="0"/>
              <a:t>Základní elektrochemické techniky 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Chromatografie</a:t>
            </a:r>
          </a:p>
        </p:txBody>
      </p:sp>
      <p:pic>
        <p:nvPicPr>
          <p:cNvPr id="1026" name="Picture 2" descr="Práškové aktivní uhlí">
            <a:extLst>
              <a:ext uri="{FF2B5EF4-FFF2-40B4-BE49-F238E27FC236}">
                <a16:creationId xmlns:a16="http://schemas.microsoft.com/office/drawing/2014/main" id="{1D756B81-F7C7-F376-3E5E-A8D34436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093" y="3883620"/>
            <a:ext cx="3283211" cy="21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370CE90-4FB7-D927-7192-84BEF08F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093" y="1801865"/>
            <a:ext cx="3283211" cy="19648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66D1BE4-6ACA-87DC-4233-B266562EC900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828800"/>
            <a:ext cx="5867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9F4383F-A26A-BC6F-E61F-D6567C0E349B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1916114"/>
            <a:ext cx="48196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TextovéPole 1"/>
          <p:cNvSpPr txBox="1">
            <a:spLocks noChangeArrowheads="1"/>
          </p:cNvSpPr>
          <p:nvPr/>
        </p:nvSpPr>
        <p:spPr bwMode="auto">
          <a:xfrm>
            <a:off x="1811339" y="5300663"/>
            <a:ext cx="8569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Kyvety – různý objem: 2 ml, 0,5 ml 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Kyvety – různý materiál: plastik (jednorázové), sklo, křemenné sklo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9054F2E-C969-AC66-9ABD-46B9DED9626C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769" y="3051861"/>
            <a:ext cx="4340225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Oval 8"/>
          <p:cNvSpPr>
            <a:spLocks noChangeArrowheads="1"/>
          </p:cNvSpPr>
          <p:nvPr/>
        </p:nvSpPr>
        <p:spPr bwMode="auto">
          <a:xfrm>
            <a:off x="3287713" y="2060575"/>
            <a:ext cx="360362" cy="287338"/>
          </a:xfrm>
          <a:prstGeom prst="ellipse">
            <a:avLst/>
          </a:prstGeom>
          <a:solidFill>
            <a:schemeClr val="bg1">
              <a:alpha val="0"/>
            </a:schemeClr>
          </a:solidFill>
          <a:ln w="349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1685" name="Text Box 9"/>
          <p:cNvSpPr txBox="1">
            <a:spLocks noChangeArrowheads="1"/>
          </p:cNvSpPr>
          <p:nvPr/>
        </p:nvSpPr>
        <p:spPr bwMode="auto">
          <a:xfrm>
            <a:off x="6252434" y="1539439"/>
            <a:ext cx="457689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+mn-lt"/>
              </a:rPr>
              <a:t>Nanodrop</a:t>
            </a:r>
            <a:r>
              <a:rPr lang="cs-CZ" altLang="cs-CZ" sz="2400" dirty="0">
                <a:solidFill>
                  <a:srgbClr val="FFFF00"/>
                </a:solidFill>
                <a:latin typeface="+mn-lt"/>
              </a:rPr>
              <a:t>: </a:t>
            </a:r>
            <a:r>
              <a:rPr lang="cs-CZ" altLang="cs-CZ" sz="2400" dirty="0">
                <a:latin typeface="+mn-lt"/>
              </a:rPr>
              <a:t>měření UV/VIS  spekter</a:t>
            </a:r>
            <a:br>
              <a:rPr lang="cs-CZ" altLang="cs-CZ" sz="2400" dirty="0">
                <a:latin typeface="+mn-lt"/>
              </a:rPr>
            </a:br>
            <a:r>
              <a:rPr lang="cs-CZ" altLang="cs-CZ" sz="2400" dirty="0">
                <a:latin typeface="+mn-lt"/>
              </a:rPr>
              <a:t>nebo absorbance v objemech</a:t>
            </a:r>
            <a:br>
              <a:rPr lang="cs-CZ" altLang="cs-CZ" sz="2400" dirty="0">
                <a:latin typeface="+mn-lt"/>
              </a:rPr>
            </a:br>
            <a:r>
              <a:rPr lang="cs-CZ" altLang="cs-CZ" sz="2400" dirty="0">
                <a:latin typeface="+mn-lt"/>
              </a:rPr>
              <a:t>cca 1-2 </a:t>
            </a:r>
            <a:r>
              <a:rPr lang="cs-CZ" altLang="cs-CZ" sz="2400" dirty="0">
                <a:latin typeface="+mn-lt"/>
                <a:sym typeface="Symbol" panose="05050102010706020507" pitchFamily="18" charset="2"/>
              </a:rPr>
              <a:t>l</a:t>
            </a:r>
          </a:p>
        </p:txBody>
      </p:sp>
      <p:sp>
        <p:nvSpPr>
          <p:cNvPr id="71686" name="Text Box 10"/>
          <p:cNvSpPr txBox="1">
            <a:spLocks noChangeArrowheads="1"/>
          </p:cNvSpPr>
          <p:nvPr/>
        </p:nvSpPr>
        <p:spPr bwMode="auto">
          <a:xfrm>
            <a:off x="2162391" y="4678254"/>
            <a:ext cx="388439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UV/VIS spektrum je závislost</a:t>
            </a:r>
            <a:br>
              <a:rPr lang="cs-CZ" altLang="cs-CZ" sz="2400" dirty="0">
                <a:latin typeface="+mn-lt"/>
              </a:rPr>
            </a:br>
            <a:r>
              <a:rPr lang="cs-CZ" altLang="cs-CZ" sz="2400" dirty="0">
                <a:latin typeface="+mn-lt"/>
              </a:rPr>
              <a:t>Absorbance na vlnové délce;</a:t>
            </a:r>
            <a:br>
              <a:rPr lang="cs-CZ" altLang="cs-CZ" sz="2400" dirty="0">
                <a:latin typeface="+mn-lt"/>
              </a:rPr>
            </a:br>
            <a:r>
              <a:rPr lang="cs-CZ" altLang="cs-CZ" sz="2400" dirty="0">
                <a:latin typeface="+mn-lt"/>
              </a:rPr>
              <a:t>je pro danou látku </a:t>
            </a:r>
            <a:br>
              <a:rPr lang="cs-CZ" altLang="cs-CZ" sz="2400" dirty="0">
                <a:latin typeface="+mn-lt"/>
              </a:rPr>
            </a:br>
            <a:r>
              <a:rPr lang="cs-CZ" altLang="cs-CZ" sz="2400" dirty="0">
                <a:latin typeface="+mn-lt"/>
              </a:rPr>
              <a:t>vždy charakteristické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3DDB5-F967-029E-CDF5-E92D2389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6310CF8-EBAA-F04B-6383-760BBB5A8AC8}"/>
              </a:ext>
            </a:extLst>
          </p:cNvPr>
          <p:cNvSpPr/>
          <p:nvPr/>
        </p:nvSpPr>
        <p:spPr>
          <a:xfrm>
            <a:off x="566740" y="582741"/>
            <a:ext cx="4799179" cy="3472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581EE09-DB1E-3968-39C1-E0933E13E376}"/>
              </a:ext>
            </a:extLst>
          </p:cNvPr>
          <p:cNvSpPr/>
          <p:nvPr/>
        </p:nvSpPr>
        <p:spPr>
          <a:xfrm>
            <a:off x="6132513" y="582741"/>
            <a:ext cx="5172364" cy="3472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970CEBA-65F1-A336-CCED-7C98DA625C5E}"/>
              </a:ext>
            </a:extLst>
          </p:cNvPr>
          <p:cNvSpPr txBox="1"/>
          <p:nvPr/>
        </p:nvSpPr>
        <p:spPr>
          <a:xfrm>
            <a:off x="664360" y="4558248"/>
            <a:ext cx="4701559" cy="141386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>
              <a:spcBef>
                <a:spcPts val="86"/>
              </a:spcBef>
            </a:pPr>
            <a:r>
              <a:rPr sz="1814" spc="-5" dirty="0">
                <a:latin typeface="Times New Roman"/>
                <a:cs typeface="Times New Roman"/>
              </a:rPr>
              <a:t>Vlevo terminologie pozorovaných posunů maxima  vlnové délky od</a:t>
            </a:r>
            <a:r>
              <a:rPr sz="1814" spc="-18" dirty="0">
                <a:latin typeface="Times New Roman"/>
                <a:cs typeface="Times New Roman"/>
              </a:rPr>
              <a:t> </a:t>
            </a:r>
            <a:r>
              <a:rPr sz="1814" spc="-5" dirty="0">
                <a:latin typeface="Times New Roman"/>
                <a:cs typeface="Times New Roman"/>
              </a:rPr>
              <a:t>očekávaného.</a:t>
            </a:r>
            <a:endParaRPr sz="1814" dirty="0">
              <a:latin typeface="Times New Roman"/>
              <a:cs typeface="Times New Roman"/>
            </a:endParaRPr>
          </a:p>
          <a:p>
            <a:pPr>
              <a:spcBef>
                <a:spcPts val="41"/>
              </a:spcBef>
            </a:pPr>
            <a:endParaRPr sz="1859" dirty="0">
              <a:latin typeface="Times New Roman"/>
              <a:cs typeface="Times New Roman"/>
            </a:endParaRPr>
          </a:p>
          <a:p>
            <a:pPr marL="11516" marR="268907"/>
            <a:r>
              <a:rPr sz="1814" spc="-5" dirty="0">
                <a:latin typeface="Times New Roman"/>
                <a:cs typeface="Times New Roman"/>
              </a:rPr>
              <a:t>Vlnová délka = charakteristika kvality (co to je)  Integrál plochy pod píkem = kolik toho</a:t>
            </a:r>
            <a:r>
              <a:rPr sz="1814" spc="-18" dirty="0">
                <a:latin typeface="Times New Roman"/>
                <a:cs typeface="Times New Roman"/>
              </a:rPr>
              <a:t> </a:t>
            </a:r>
            <a:r>
              <a:rPr sz="1814" spc="-5" dirty="0">
                <a:latin typeface="Times New Roman"/>
                <a:cs typeface="Times New Roman"/>
              </a:rPr>
              <a:t>je</a:t>
            </a:r>
            <a:endParaRPr sz="1814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993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7" descr="27051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890" y="1540848"/>
            <a:ext cx="4900273" cy="333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3FC3ED1-923A-8B5E-95D2-A75E28AAC6D5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5CB16D-BD30-5891-38BF-2A8CD63FA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8" y="1540848"/>
            <a:ext cx="6705600" cy="44291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C29D674-13B8-92FD-1B40-CF03AA90F2A5}"/>
              </a:ext>
            </a:extLst>
          </p:cNvPr>
          <p:cNvSpPr txBox="1"/>
          <p:nvPr/>
        </p:nvSpPr>
        <p:spPr>
          <a:xfrm>
            <a:off x="6711731" y="5132966"/>
            <a:ext cx="5374432" cy="83700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1656628" marR="4607" indent="-1645688" algn="r">
              <a:spcBef>
                <a:spcPts val="91"/>
              </a:spcBef>
              <a:tabLst>
                <a:tab pos="4180439" algn="l"/>
              </a:tabLst>
            </a:pPr>
            <a:r>
              <a:rPr lang="cs-CZ" sz="1800" spc="-9" dirty="0">
                <a:cs typeface="Times New Roman"/>
              </a:rPr>
              <a:t>Aromatické </a:t>
            </a:r>
            <a:r>
              <a:rPr lang="cs-CZ" sz="1800" dirty="0">
                <a:cs typeface="Times New Roman"/>
              </a:rPr>
              <a:t>látky </a:t>
            </a:r>
            <a:r>
              <a:rPr lang="cs-CZ" sz="1800" spc="-5" dirty="0">
                <a:cs typeface="Times New Roman"/>
              </a:rPr>
              <a:t>vždy vykazují absorpční maximum</a:t>
            </a:r>
            <a:br>
              <a:rPr lang="cs-CZ" sz="1800" spc="-5" dirty="0">
                <a:cs typeface="Times New Roman"/>
              </a:rPr>
            </a:br>
            <a:r>
              <a:rPr lang="cs-CZ" sz="1800" spc="-5" dirty="0">
                <a:cs typeface="Times New Roman"/>
              </a:rPr>
              <a:t>  při </a:t>
            </a:r>
            <a:r>
              <a:rPr lang="cs-CZ" sz="1800" dirty="0">
                <a:cs typeface="Times New Roman"/>
              </a:rPr>
              <a:t>210 </a:t>
            </a:r>
            <a:r>
              <a:rPr lang="cs-CZ" sz="1800" spc="-5" dirty="0" err="1">
                <a:cs typeface="Times New Roman"/>
              </a:rPr>
              <a:t>nm</a:t>
            </a:r>
            <a:r>
              <a:rPr lang="cs-CZ" sz="1800" spc="-5" dirty="0">
                <a:cs typeface="Times New Roman"/>
              </a:rPr>
              <a:t> </a:t>
            </a:r>
            <a:r>
              <a:rPr lang="cs-CZ" sz="1800" dirty="0">
                <a:cs typeface="Times New Roman"/>
              </a:rPr>
              <a:t>a</a:t>
            </a:r>
            <a:r>
              <a:rPr lang="cs-CZ" sz="1800" spc="9" dirty="0">
                <a:cs typeface="Times New Roman"/>
              </a:rPr>
              <a:t> </a:t>
            </a:r>
            <a:r>
              <a:rPr lang="cs-CZ" sz="1800" dirty="0">
                <a:cs typeface="Times New Roman"/>
              </a:rPr>
              <a:t>254 (±)</a:t>
            </a:r>
            <a:r>
              <a:rPr lang="cs-CZ" dirty="0">
                <a:cs typeface="Times New Roman"/>
              </a:rPr>
              <a:t> </a:t>
            </a:r>
            <a:r>
              <a:rPr lang="cs-CZ" sz="1800" spc="-5" dirty="0" err="1">
                <a:cs typeface="Times New Roman"/>
              </a:rPr>
              <a:t>nm</a:t>
            </a:r>
            <a:r>
              <a:rPr lang="cs-CZ" sz="1800" spc="-5" dirty="0">
                <a:cs typeface="Times New Roman"/>
              </a:rPr>
              <a:t>.</a:t>
            </a:r>
            <a:endParaRPr lang="cs-CZ" sz="1800" dirty="0"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B90FA-DFD5-3213-46E7-87CB75349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3CE61C0-A9E5-43AB-69A9-62FE19078FD6}"/>
              </a:ext>
            </a:extLst>
          </p:cNvPr>
          <p:cNvSpPr/>
          <p:nvPr/>
        </p:nvSpPr>
        <p:spPr>
          <a:xfrm>
            <a:off x="249041" y="1448483"/>
            <a:ext cx="6931460" cy="4176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59DFDB-32D0-4166-BAB9-6FECC207C067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BB98D59-4907-3932-7F01-0FC383A99DB7}"/>
              </a:ext>
            </a:extLst>
          </p:cNvPr>
          <p:cNvSpPr/>
          <p:nvPr/>
        </p:nvSpPr>
        <p:spPr>
          <a:xfrm>
            <a:off x="7305781" y="1448483"/>
            <a:ext cx="4513912" cy="4176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4012463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AF748-0E79-94C6-6B39-47382468A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239B6C5-D518-E64F-AC87-B218C11027E9}"/>
              </a:ext>
            </a:extLst>
          </p:cNvPr>
          <p:cNvSpPr/>
          <p:nvPr/>
        </p:nvSpPr>
        <p:spPr>
          <a:xfrm>
            <a:off x="502936" y="1559511"/>
            <a:ext cx="5468656" cy="4711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9C78BC0-2E59-86D5-7775-AB5D4458D8F7}"/>
              </a:ext>
            </a:extLst>
          </p:cNvPr>
          <p:cNvSpPr/>
          <p:nvPr/>
        </p:nvSpPr>
        <p:spPr>
          <a:xfrm>
            <a:off x="6481783" y="1559511"/>
            <a:ext cx="4509678" cy="258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67F931B-4A01-7F6D-92EA-2FFC5F776399}"/>
              </a:ext>
            </a:extLst>
          </p:cNvPr>
          <p:cNvSpPr txBox="1"/>
          <p:nvPr/>
        </p:nvSpPr>
        <p:spPr>
          <a:xfrm>
            <a:off x="6481782" y="4455586"/>
            <a:ext cx="5468655" cy="135096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176" b="1" spc="-5" dirty="0">
                <a:cs typeface="Times New Roman"/>
              </a:rPr>
              <a:t>UV/VIS</a:t>
            </a:r>
            <a:r>
              <a:rPr lang="cs-CZ" sz="2176" b="1" spc="-5" dirty="0">
                <a:cs typeface="Times New Roman"/>
              </a:rPr>
              <a:t> </a:t>
            </a:r>
            <a:r>
              <a:rPr sz="2176" b="1" spc="-5" dirty="0" err="1">
                <a:cs typeface="Times New Roman"/>
              </a:rPr>
              <a:t>spekt</a:t>
            </a:r>
            <a:r>
              <a:rPr sz="2176" b="1" spc="-36" dirty="0" err="1">
                <a:cs typeface="Times New Roman"/>
              </a:rPr>
              <a:t>r</a:t>
            </a:r>
            <a:r>
              <a:rPr sz="2176" b="1" dirty="0" err="1">
                <a:cs typeface="Times New Roman"/>
              </a:rPr>
              <a:t>ofotometrie</a:t>
            </a:r>
            <a:r>
              <a:rPr sz="2176" b="1" dirty="0">
                <a:cs typeface="Times New Roman"/>
              </a:rPr>
              <a:t>:  </a:t>
            </a:r>
            <a:r>
              <a:rPr lang="cs-CZ" sz="2176" b="1" dirty="0">
                <a:cs typeface="Times New Roman"/>
              </a:rPr>
              <a:t/>
            </a:r>
            <a:br>
              <a:rPr lang="cs-CZ" sz="2176" b="1" dirty="0">
                <a:cs typeface="Times New Roman"/>
              </a:rPr>
            </a:br>
            <a:r>
              <a:rPr sz="2176" dirty="0" err="1">
                <a:cs typeface="Times New Roman"/>
              </a:rPr>
              <a:t>použití</a:t>
            </a:r>
            <a:r>
              <a:rPr sz="2176" dirty="0">
                <a:cs typeface="Times New Roman"/>
              </a:rPr>
              <a:t> </a:t>
            </a:r>
            <a:r>
              <a:rPr sz="2176" spc="-5" dirty="0">
                <a:cs typeface="Times New Roman"/>
              </a:rPr>
              <a:t>samostatné  </a:t>
            </a:r>
            <a:r>
              <a:rPr sz="2176" dirty="0">
                <a:cs typeface="Times New Roman"/>
              </a:rPr>
              <a:t>(UV/VIS) </a:t>
            </a:r>
            <a:r>
              <a:rPr sz="2176" spc="-5" dirty="0">
                <a:cs typeface="Times New Roman"/>
              </a:rPr>
              <a:t>spektra,  </a:t>
            </a:r>
            <a:r>
              <a:rPr lang="cs-CZ" sz="2176" spc="-5" dirty="0">
                <a:cs typeface="Times New Roman"/>
              </a:rPr>
              <a:t/>
            </a:r>
            <a:br>
              <a:rPr lang="cs-CZ" sz="2176" spc="-5" dirty="0">
                <a:cs typeface="Times New Roman"/>
              </a:rPr>
            </a:br>
            <a:r>
              <a:rPr sz="2176" dirty="0" err="1">
                <a:cs typeface="Times New Roman"/>
              </a:rPr>
              <a:t>nebo</a:t>
            </a:r>
            <a:r>
              <a:rPr sz="2176" dirty="0">
                <a:cs typeface="Times New Roman"/>
              </a:rPr>
              <a:t> jako detektor  (DAD) v</a:t>
            </a:r>
            <a:r>
              <a:rPr sz="2176" spc="-27" dirty="0">
                <a:cs typeface="Times New Roman"/>
              </a:rPr>
              <a:t> </a:t>
            </a:r>
            <a:r>
              <a:rPr sz="2176" dirty="0">
                <a:cs typeface="Times New Roman"/>
              </a:rPr>
              <a:t>(HPLC)</a:t>
            </a:r>
          </a:p>
          <a:p>
            <a:pPr marL="11516"/>
            <a:r>
              <a:rPr sz="2176" dirty="0">
                <a:cs typeface="Times New Roman"/>
              </a:rPr>
              <a:t>chromatografii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866A77A-C856-899C-008A-3BB8D0952303}"/>
              </a:ext>
            </a:extLst>
          </p:cNvPr>
          <p:cNvSpPr txBox="1">
            <a:spLocks noChangeArrowheads="1"/>
          </p:cNvSpPr>
          <p:nvPr/>
        </p:nvSpPr>
        <p:spPr>
          <a:xfrm>
            <a:off x="372307" y="3054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 v UV/VIS oblasti</a:t>
            </a:r>
          </a:p>
        </p:txBody>
      </p:sp>
    </p:spTree>
    <p:extLst>
      <p:ext uri="{BB962C8B-B14F-4D97-AF65-F5344CB8AC3E}">
        <p14:creationId xmlns:p14="http://schemas.microsoft.com/office/powerpoint/2010/main" val="771323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5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79" y="1614829"/>
            <a:ext cx="396081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9" descr="mol-flu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7" y="1396149"/>
            <a:ext cx="453548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10"/>
          <p:cNvSpPr txBox="1">
            <a:spLocks noChangeArrowheads="1"/>
          </p:cNvSpPr>
          <p:nvPr/>
        </p:nvSpPr>
        <p:spPr bwMode="auto">
          <a:xfrm>
            <a:off x="2135189" y="5661026"/>
            <a:ext cx="83503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Citlivější metoda než UV/VIS spektrofotometrie, měří 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signál po excitaci látky zářením (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kolmo</a:t>
            </a:r>
            <a:r>
              <a:rPr lang="cs-CZ" altLang="cs-CZ" sz="2400" dirty="0">
                <a:latin typeface="Arial" panose="020B0604020202020204" pitchFamily="34" charset="0"/>
              </a:rPr>
              <a:t> na původní paprsek)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C2525A9-CF96-70FA-1378-22C743C9C8CD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měření fluorescence v UV/VIS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2118410" y="5745144"/>
            <a:ext cx="77796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Citlivější metoda než UV/VIS spektrofotometrie, měří 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signál po excitaci látky (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kolmo </a:t>
            </a:r>
            <a:r>
              <a:rPr lang="cs-CZ" altLang="cs-CZ" sz="2400" dirty="0">
                <a:latin typeface="Arial" panose="020B0604020202020204" pitchFamily="34" charset="0"/>
              </a:rPr>
              <a:t>na původní paprsek)</a:t>
            </a:r>
          </a:p>
        </p:txBody>
      </p:sp>
      <p:pic>
        <p:nvPicPr>
          <p:cNvPr id="74756" name="Picture 6" descr="Figur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50" y="1328738"/>
            <a:ext cx="6911975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91BCCD-4E46-6868-A216-8AD059B5693C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měření fluorescence v UV/VIS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Spektrofotometrické metody: absorpce záření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477" y="1344672"/>
            <a:ext cx="9709674" cy="747372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Při analýze anorganických i organických látek se velmi často používají metody, založené na absorpci záření různých vlnových délek.</a:t>
            </a:r>
            <a:endParaRPr lang="cs-CZ" altLang="cs-CZ" sz="2400" baseline="-25000" dirty="0"/>
          </a:p>
        </p:txBody>
      </p:sp>
      <p:pic>
        <p:nvPicPr>
          <p:cNvPr id="51204" name="Picture 8" descr="vispec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436813"/>
            <a:ext cx="388778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436814"/>
            <a:ext cx="46418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5013326"/>
            <a:ext cx="608806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5022850"/>
            <a:ext cx="20161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06027" y="3860801"/>
            <a:ext cx="28158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– 400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UV oblast</a:t>
            </a:r>
          </a:p>
          <a:p>
            <a:pPr algn="r"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 – 800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viditelná (VIS)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3" y="332657"/>
            <a:ext cx="8728714" cy="34455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6" y="3933056"/>
            <a:ext cx="4295775" cy="2857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927637"/>
            <a:ext cx="3960440" cy="20492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51945" y="6126368"/>
            <a:ext cx="380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Princip fluorescenčního mikroskopu</a:t>
            </a:r>
          </a:p>
        </p:txBody>
      </p:sp>
    </p:spTree>
    <p:extLst>
      <p:ext uri="{BB962C8B-B14F-4D97-AF65-F5344CB8AC3E}">
        <p14:creationId xmlns:p14="http://schemas.microsoft.com/office/powerpoint/2010/main" val="2112578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2" y="559573"/>
            <a:ext cx="5434826" cy="54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CEABC23-6EC0-5FD5-EBBB-9940AAA5FC58}"/>
              </a:ext>
            </a:extLst>
          </p:cNvPr>
          <p:cNvSpPr txBox="1"/>
          <p:nvPr/>
        </p:nvSpPr>
        <p:spPr>
          <a:xfrm>
            <a:off x="5889072" y="1090569"/>
            <a:ext cx="55311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Fluorescence v přírodě</a:t>
            </a:r>
          </a:p>
          <a:p>
            <a:endParaRPr lang="cs-CZ" dirty="0"/>
          </a:p>
          <a:p>
            <a:r>
              <a:rPr lang="cs-CZ" dirty="0"/>
              <a:t>chlorofyl (zelená barva roztoku, červená fluorescence)</a:t>
            </a:r>
          </a:p>
          <a:p>
            <a:endParaRPr lang="cs-CZ" dirty="0"/>
          </a:p>
          <a:p>
            <a:r>
              <a:rPr lang="cs-CZ" dirty="0"/>
              <a:t>Různé organické radikály – zviditelnění pod mikroskopem</a:t>
            </a:r>
          </a:p>
          <a:p>
            <a:r>
              <a:rPr lang="cs-CZ" dirty="0"/>
              <a:t>GFP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DD53B6-CE47-67DC-D19E-71C92E6DB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59884"/>
            <a:ext cx="5216916" cy="29345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74" y="150347"/>
            <a:ext cx="8146472" cy="651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88" y="148457"/>
            <a:ext cx="8300624" cy="663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8" y="683634"/>
            <a:ext cx="5347937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3E5E3FE-5EA5-97F0-91FD-78C529B28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97" y="683634"/>
            <a:ext cx="5353189" cy="35528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29DBB61-65B0-1B32-F006-AFECA5BC2179}"/>
              </a:ext>
            </a:extLst>
          </p:cNvPr>
          <p:cNvSpPr txBox="1"/>
          <p:nvPr/>
        </p:nvSpPr>
        <p:spPr>
          <a:xfrm>
            <a:off x="1158811" y="5352176"/>
            <a:ext cx="994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Vlákna (mycelium) dřevomorky domácí (</a:t>
            </a:r>
            <a:r>
              <a:rPr lang="cs-CZ" i="1" dirty="0"/>
              <a:t>S. lacrymans</a:t>
            </a:r>
            <a:r>
              <a:rPr lang="cs-CZ" dirty="0"/>
              <a:t>) fluoreskující v přítomnosti různých kovových iontů.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DC1AD-69A6-5F72-7BF5-F4E3327A2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424DA4E5-8897-7153-10D2-90DF1F712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2165" y="2420939"/>
            <a:ext cx="81534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Poměr mezi </a:t>
            </a:r>
            <a:r>
              <a:rPr lang="cs-CZ" altLang="cs-CZ" sz="2400" dirty="0">
                <a:sym typeface="Symbol" panose="05050102010706020507" pitchFamily="18" charset="2"/>
              </a:rPr>
              <a:t></a:t>
            </a:r>
            <a:r>
              <a:rPr lang="cs-CZ" altLang="cs-CZ" sz="2400" dirty="0"/>
              <a:t>  a </a:t>
            </a:r>
            <a:r>
              <a:rPr lang="cs-CZ" altLang="cs-CZ" sz="2400" dirty="0">
                <a:sym typeface="Symbol" panose="05050102010706020507" pitchFamily="18" charset="2"/>
              </a:rPr>
              <a:t></a:t>
            </a:r>
            <a:r>
              <a:rPr lang="cs-CZ" altLang="cs-CZ" sz="2000" baseline="-25000" dirty="0">
                <a:sym typeface="Symbol" panose="05050102010706020507" pitchFamily="18" charset="2"/>
              </a:rPr>
              <a:t>0</a:t>
            </a:r>
            <a:r>
              <a:rPr lang="cs-CZ" altLang="cs-CZ" sz="2400" dirty="0">
                <a:sym typeface="Symbol" panose="05050102010706020507" pitchFamily="18" charset="2"/>
              </a:rPr>
              <a:t>  </a:t>
            </a:r>
            <a:r>
              <a:rPr lang="cs-CZ" altLang="cs-CZ" sz="2000" dirty="0"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je možné změřit. Veličina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		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</a:t>
            </a:r>
            <a:r>
              <a:rPr lang="cs-CZ" altLang="cs-CZ" sz="2200" b="1" dirty="0">
                <a:solidFill>
                  <a:srgbClr val="FFFF00"/>
                </a:solidFill>
                <a:sym typeface="Symbol" panose="05050102010706020507" pitchFamily="18" charset="2"/>
              </a:rPr>
              <a:t>/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</a:t>
            </a:r>
            <a:r>
              <a:rPr lang="cs-CZ" altLang="cs-CZ" sz="2200" b="1" baseline="-25000" dirty="0">
                <a:solidFill>
                  <a:srgbClr val="FFFF00"/>
                </a:solidFill>
                <a:sym typeface="Symbol" panose="05050102010706020507" pitchFamily="18" charset="2"/>
              </a:rPr>
              <a:t>0</a:t>
            </a:r>
            <a:r>
              <a:rPr lang="cs-CZ" altLang="cs-CZ" sz="2200" b="1" dirty="0">
                <a:solidFill>
                  <a:srgbClr val="FFFF00"/>
                </a:solidFill>
                <a:sym typeface="Symbol" panose="05050102010706020507" pitchFamily="18" charset="2"/>
              </a:rPr>
              <a:t> = 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se nazývá „</a:t>
            </a:r>
            <a:r>
              <a:rPr lang="cs-CZ" altLang="cs-CZ" sz="2400" b="1" dirty="0"/>
              <a:t>transmitance</a:t>
            </a:r>
            <a:r>
              <a:rPr lang="cs-CZ" altLang="cs-CZ" sz="2400" dirty="0"/>
              <a:t>“. Pro praxi je významnější veličina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		</a:t>
            </a:r>
            <a:r>
              <a:rPr lang="cs-CZ" altLang="cs-CZ" sz="2600" b="1" dirty="0">
                <a:solidFill>
                  <a:srgbClr val="FFFF00"/>
                </a:solidFill>
              </a:rPr>
              <a:t>A = - log T</a:t>
            </a:r>
            <a:endParaRPr lang="cs-CZ" altLang="cs-CZ" sz="2200" b="1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zvaná „</a:t>
            </a:r>
            <a:r>
              <a:rPr lang="cs-CZ" altLang="cs-CZ" sz="2400" b="1" dirty="0">
                <a:sym typeface="Symbol" panose="05050102010706020507" pitchFamily="18" charset="2"/>
              </a:rPr>
              <a:t>absorbance</a:t>
            </a:r>
            <a:r>
              <a:rPr lang="cs-CZ" altLang="cs-CZ" sz="2400" dirty="0">
                <a:sym typeface="Symbol" panose="05050102010706020507" pitchFamily="18" charset="2"/>
              </a:rPr>
              <a:t>“.  Transmitanci i absorbanci přímo měří přístroj.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aseline="-250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750BBCB-5D78-FDF4-B1EF-5C38E1DBCD1B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5587B9-1B54-0701-E757-CAD7C695D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118" y="1465261"/>
            <a:ext cx="4233427" cy="35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72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65095-775D-9442-A12A-6FAC73AEB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36A433D8-AFE1-513D-9839-72D19BD58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2165" y="2420939"/>
            <a:ext cx="81534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Poměr mezi </a:t>
            </a:r>
            <a:r>
              <a:rPr lang="cs-CZ" altLang="cs-CZ" sz="2400" dirty="0">
                <a:sym typeface="Symbol" panose="05050102010706020507" pitchFamily="18" charset="2"/>
              </a:rPr>
              <a:t></a:t>
            </a:r>
            <a:r>
              <a:rPr lang="cs-CZ" altLang="cs-CZ" sz="2400" dirty="0"/>
              <a:t>  a </a:t>
            </a:r>
            <a:r>
              <a:rPr lang="cs-CZ" altLang="cs-CZ" sz="2400" dirty="0">
                <a:sym typeface="Symbol" panose="05050102010706020507" pitchFamily="18" charset="2"/>
              </a:rPr>
              <a:t></a:t>
            </a:r>
            <a:r>
              <a:rPr lang="cs-CZ" altLang="cs-CZ" sz="2000" baseline="-25000" dirty="0">
                <a:sym typeface="Symbol" panose="05050102010706020507" pitchFamily="18" charset="2"/>
              </a:rPr>
              <a:t>0</a:t>
            </a:r>
            <a:r>
              <a:rPr lang="cs-CZ" altLang="cs-CZ" sz="2400" dirty="0">
                <a:sym typeface="Symbol" panose="05050102010706020507" pitchFamily="18" charset="2"/>
              </a:rPr>
              <a:t>  </a:t>
            </a:r>
            <a:r>
              <a:rPr lang="cs-CZ" altLang="cs-CZ" sz="2000" dirty="0"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je možné změřit. Veličina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		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</a:t>
            </a:r>
            <a:r>
              <a:rPr lang="cs-CZ" altLang="cs-CZ" sz="2200" b="1" dirty="0">
                <a:solidFill>
                  <a:srgbClr val="FFFF00"/>
                </a:solidFill>
                <a:sym typeface="Symbol" panose="05050102010706020507" pitchFamily="18" charset="2"/>
              </a:rPr>
              <a:t>/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</a:t>
            </a:r>
            <a:r>
              <a:rPr lang="cs-CZ" altLang="cs-CZ" sz="2200" b="1" baseline="-25000" dirty="0">
                <a:solidFill>
                  <a:srgbClr val="FFFF00"/>
                </a:solidFill>
                <a:sym typeface="Symbol" panose="05050102010706020507" pitchFamily="18" charset="2"/>
              </a:rPr>
              <a:t>0</a:t>
            </a:r>
            <a:r>
              <a:rPr lang="cs-CZ" altLang="cs-CZ" sz="2200" b="1" dirty="0">
                <a:solidFill>
                  <a:srgbClr val="FFFF00"/>
                </a:solidFill>
                <a:sym typeface="Symbol" panose="05050102010706020507" pitchFamily="18" charset="2"/>
              </a:rPr>
              <a:t> = 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se nazývá „</a:t>
            </a:r>
            <a:r>
              <a:rPr lang="cs-CZ" altLang="cs-CZ" sz="2400" b="1" dirty="0"/>
              <a:t>transmitance</a:t>
            </a:r>
            <a:r>
              <a:rPr lang="cs-CZ" altLang="cs-CZ" sz="2400" dirty="0"/>
              <a:t>“. Pro praxi je významnější veličina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		</a:t>
            </a:r>
            <a:r>
              <a:rPr lang="cs-CZ" altLang="cs-CZ" sz="2600" b="1" dirty="0">
                <a:solidFill>
                  <a:srgbClr val="FFFF00"/>
                </a:solidFill>
              </a:rPr>
              <a:t>A = - log T</a:t>
            </a:r>
            <a:endParaRPr lang="cs-CZ" altLang="cs-CZ" sz="2200" b="1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zvaná „</a:t>
            </a:r>
            <a:r>
              <a:rPr lang="cs-CZ" altLang="cs-CZ" sz="2400" b="1" dirty="0">
                <a:sym typeface="Symbol" panose="05050102010706020507" pitchFamily="18" charset="2"/>
              </a:rPr>
              <a:t>absorbance</a:t>
            </a:r>
            <a:r>
              <a:rPr lang="cs-CZ" altLang="cs-CZ" sz="2400" dirty="0">
                <a:sym typeface="Symbol" panose="05050102010706020507" pitchFamily="18" charset="2"/>
              </a:rPr>
              <a:t>“.  Transmitanci i absorbanci přímo měří přístroj.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aseline="-250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84D0961-419C-3C7E-9750-ECAE45694D7F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507797-96E5-AC05-331F-5E837A389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949" y="1465261"/>
            <a:ext cx="4662506" cy="34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28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491620" y="1682588"/>
            <a:ext cx="6638854" cy="407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Volné atomy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 plynném stavu jsou schopny absorbovat záření těch vlnových délek, které samy vyzařují.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Je-li atom vystaven tomuto záření, přechází do excitovaného stavu a dochází k absorpci záření.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Aplikační možnosti AAS</a:t>
            </a:r>
          </a:p>
          <a:p>
            <a:pPr>
              <a:buFontTx/>
              <a:buNone/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stanovení téměř všech </a:t>
            </a:r>
            <a:r>
              <a:rPr lang="cs-CZ" altLang="cs-CZ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kovů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metaloidů a několika nekovů (B, Si, P)</a:t>
            </a:r>
          </a:p>
          <a:p>
            <a:pPr>
              <a:buFontTx/>
              <a:buNone/>
            </a:pPr>
            <a:endParaRPr lang="cs-CZ" altLang="cs-CZ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plamen acetylen - vzduch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500" i="1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2000-2300°C): pro snadno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atomizovatelné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prvky (alkalické kovy, Mg, Ca, Zn,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Cd,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případně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plamen acetylen - oxid dusný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500" i="1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2800-3000 °C): pro obtížně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atomizovatelné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prvky (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Ba, V,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Al, Si, B atd.); nebo prvky, které tvoří s matričními složkami (fosforečnany, křemičitany) termostabilní sloučeniny (Ca, Mg, Ni,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8B8123-744E-67AB-B31A-EB116F9A426D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atomová absorpční spektrometrie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523D09-7398-C08D-3734-9B72DBAA4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00" y="1751393"/>
            <a:ext cx="4567404" cy="34282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6C702FC-1FB9-D53E-5F04-C4F7763E64B4}"/>
              </a:ext>
            </a:extLst>
          </p:cNvPr>
          <p:cNvSpPr txBox="1"/>
          <p:nvPr/>
        </p:nvSpPr>
        <p:spPr>
          <a:xfrm>
            <a:off x="7896565" y="5645307"/>
            <a:ext cx="4118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</a:rPr>
              <a:t>Využití v analýze anorganických látek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</a:rPr>
              <a:t>Princip AAS: snížení intenzity záření „charakteristické“ vlnové délky excitovanými atomy prvku</a:t>
            </a:r>
            <a:br>
              <a:rPr lang="cs-CZ" altLang="cs-CZ" sz="2800">
                <a:latin typeface="Arial" panose="020B0604020202020204" pitchFamily="34" charset="0"/>
              </a:rPr>
            </a:br>
            <a:r>
              <a:rPr lang="cs-CZ" altLang="cs-CZ" sz="2000" i="1">
                <a:latin typeface="Arial" panose="020B0604020202020204" pitchFamily="34" charset="0"/>
              </a:rPr>
              <a:t>(kvantita: opět Lambert-Beerův zákon)</a:t>
            </a:r>
          </a:p>
        </p:txBody>
      </p:sp>
      <p:pic>
        <p:nvPicPr>
          <p:cNvPr id="82947" name="Picture 5" descr="prinsip+keja+A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4" y="1827356"/>
            <a:ext cx="9569672" cy="477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676400"/>
            <a:ext cx="63246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C2FF9D9-BC3C-8E3B-A6DE-3E7BA5D676B4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atomová absorpční spektrometrie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4" y="0"/>
            <a:ext cx="651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7" descr="spectrum_abs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30" y="1505397"/>
            <a:ext cx="4213609" cy="267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9" descr="250px-AtomicLineSp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71" y="1517115"/>
            <a:ext cx="3609472" cy="269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11" descr="LiFl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4" y="1517115"/>
            <a:ext cx="9588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14"/>
          <p:cNvSpPr txBox="1">
            <a:spLocks noChangeArrowheads="1"/>
          </p:cNvSpPr>
          <p:nvPr/>
        </p:nvSpPr>
        <p:spPr bwMode="auto">
          <a:xfrm>
            <a:off x="9302285" y="1526521"/>
            <a:ext cx="26033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+mn-lt"/>
              </a:rPr>
              <a:t>Emisní spektrum: čárové, typické použití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>
                <a:latin typeface="+mn-lt"/>
              </a:rPr>
              <a:t>v biologii: Na, K, Ca… obecně pro prvky </a:t>
            </a:r>
            <a:endParaRPr lang="en-US" altLang="cs-CZ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+mn-lt"/>
              </a:rPr>
              <a:t>s t</a:t>
            </a:r>
            <a:r>
              <a:rPr lang="cs-CZ" altLang="cs-CZ" sz="2000" dirty="0" err="1">
                <a:latin typeface="+mn-lt"/>
              </a:rPr>
              <a:t>ypickým</a:t>
            </a:r>
            <a:r>
              <a:rPr lang="cs-CZ" altLang="cs-CZ" sz="2000" dirty="0">
                <a:latin typeface="+mn-lt"/>
              </a:rPr>
              <a:t> zářením při de-excitaci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DDE12D-B8DE-EC83-23D7-0570D5E52C14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Instrumentální metody: atomová </a:t>
            </a:r>
            <a:r>
              <a:rPr lang="cs-CZ" altLang="cs-CZ" sz="3200" b="1" dirty="0">
                <a:solidFill>
                  <a:srgbClr val="FFFF00"/>
                </a:solidFill>
              </a:rPr>
              <a:t>emisní</a:t>
            </a:r>
            <a:r>
              <a:rPr lang="cs-CZ" altLang="cs-CZ" sz="3200" b="1" dirty="0"/>
              <a:t> spektrometrie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038280-FE13-EC30-AF35-A0F573D77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34" y="4576329"/>
            <a:ext cx="8952505" cy="1542289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6CCB3323-E45E-26D5-B627-6D3278F20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011" y="3465513"/>
            <a:ext cx="1579972" cy="26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FC9DBEC-12A1-A986-DC29-A7146B83E63B}"/>
              </a:ext>
            </a:extLst>
          </p:cNvPr>
          <p:cNvSpPr txBox="1"/>
          <p:nvPr/>
        </p:nvSpPr>
        <p:spPr>
          <a:xfrm>
            <a:off x="5366354" y="6293281"/>
            <a:ext cx="577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Sodíkový dublet – </a:t>
            </a:r>
            <a:r>
              <a:rPr lang="cs-CZ" dirty="0" err="1"/>
              <a:t>dvojčára</a:t>
            </a:r>
            <a:r>
              <a:rPr lang="cs-CZ" dirty="0"/>
              <a:t> ve spektru Na: 589,0 a 589,6 </a:t>
            </a:r>
            <a:r>
              <a:rPr lang="cs-CZ" dirty="0" err="1"/>
              <a:t>nm</a:t>
            </a: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72306" y="107462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1800" i="1" dirty="0"/>
              <a:t>(hmotnostní spektrometrie s indukčně vázaným plazmatem – využití v </a:t>
            </a:r>
            <a:r>
              <a:rPr lang="cs-CZ" altLang="cs-CZ" sz="2400" b="1" i="1" u="sng" dirty="0">
                <a:solidFill>
                  <a:srgbClr val="FFFF00"/>
                </a:solidFill>
              </a:rPr>
              <a:t>anorganické analýze prvků</a:t>
            </a:r>
            <a:r>
              <a:rPr lang="cs-CZ" altLang="cs-CZ" sz="2400" b="1" i="1" dirty="0">
                <a:solidFill>
                  <a:srgbClr val="FFFF00"/>
                </a:solidFill>
              </a:rPr>
              <a:t> </a:t>
            </a:r>
            <a:r>
              <a:rPr lang="cs-CZ" altLang="cs-CZ" sz="1800" i="1" dirty="0"/>
              <a:t>ve vzorku - </a:t>
            </a:r>
            <a:r>
              <a:rPr lang="cs-CZ" altLang="cs-CZ" sz="1800" b="1" i="1" dirty="0"/>
              <a:t>není tu Lambert-Beerův zákon!)</a:t>
            </a: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2209800" y="2255839"/>
            <a:ext cx="7918450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Roztok analytického vzorku je zmlžen a vzniklá mlha je proudem argonu vedena do hořáku, ve kterém je za pomoci střídavého vysokofrekvenčního magnetického pole udržováno </a:t>
            </a:r>
            <a:r>
              <a:rPr lang="cs-CZ" altLang="cs-CZ" sz="1800" dirty="0">
                <a:solidFill>
                  <a:srgbClr val="FFFF00"/>
                </a:solidFill>
              </a:rPr>
              <a:t>argonové plazma </a:t>
            </a:r>
            <a:r>
              <a:rPr lang="cs-CZ" altLang="cs-CZ" sz="1800" dirty="0"/>
              <a:t>o teplotě 6 000 – 10 000 K.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Za takových podmínek se rozpouštědlo okamžitě odpaří a zanikají chemické vazby v molekulách přítomných sloučenin. Jednotlivé volné atomy ve většině případů vytvoří jednou </a:t>
            </a:r>
            <a:r>
              <a:rPr lang="cs-CZ" altLang="cs-CZ" sz="1800" dirty="0">
                <a:solidFill>
                  <a:srgbClr val="FFFF00"/>
                </a:solidFill>
              </a:rPr>
              <a:t>kladně nabité ionty </a:t>
            </a:r>
            <a:r>
              <a:rPr lang="cs-CZ" altLang="cs-CZ" sz="1800" dirty="0" err="1">
                <a:solidFill>
                  <a:srgbClr val="FFFF00"/>
                </a:solidFill>
              </a:rPr>
              <a:t>Me</a:t>
            </a:r>
            <a:r>
              <a:rPr lang="cs-CZ" altLang="cs-CZ" sz="1800" baseline="30000" dirty="0">
                <a:solidFill>
                  <a:srgbClr val="FFFF00"/>
                </a:solidFill>
              </a:rPr>
              <a:t>+</a:t>
            </a:r>
            <a:r>
              <a:rPr lang="cs-CZ" altLang="cs-CZ" sz="1800" dirty="0">
                <a:solidFill>
                  <a:srgbClr val="FFFF00"/>
                </a:solidFill>
              </a:rPr>
              <a:t>,</a:t>
            </a:r>
            <a:r>
              <a:rPr lang="cs-CZ" altLang="cs-CZ" sz="1800" dirty="0"/>
              <a:t> které jsou dále unášeny do přechodové komory, kde je snížen tlak plynu na přibližně 0,01 Torru.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Po průchodu do vstupu k detektoru klesá tlak na řádově 10</a:t>
            </a:r>
            <a:r>
              <a:rPr lang="cs-CZ" altLang="cs-CZ" sz="1800" baseline="30000" dirty="0"/>
              <a:t>-5</a:t>
            </a:r>
            <a:r>
              <a:rPr lang="cs-CZ" altLang="cs-CZ" sz="1800" dirty="0"/>
              <a:t> Torru a ionty se systémem elektromagnetických čoček dostávají do kvadrupólového detektoru. Zde jsou analyzované </a:t>
            </a:r>
            <a:r>
              <a:rPr lang="cs-CZ" altLang="cs-CZ" sz="1800" dirty="0">
                <a:solidFill>
                  <a:srgbClr val="FFFF00"/>
                </a:solidFill>
              </a:rPr>
              <a:t>ionty vedeny takovým způsobem, aby na povrch zesilovače dopadly v daném časovém okamžiku pouze ionty se zvolenou hmotností.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FDF665E-357B-A280-6981-8B19E013FE0D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Citlivější než AAS je metoda ICP-MS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1" y="2080835"/>
            <a:ext cx="3149316" cy="236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61" y="2072446"/>
            <a:ext cx="3044715" cy="302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7" name="Text Box 8"/>
          <p:cNvSpPr txBox="1">
            <a:spLocks noChangeArrowheads="1"/>
          </p:cNvSpPr>
          <p:nvPr/>
        </p:nvSpPr>
        <p:spPr bwMode="auto">
          <a:xfrm>
            <a:off x="3436661" y="5155305"/>
            <a:ext cx="242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>
                <a:solidFill>
                  <a:srgbClr val="FFFF00"/>
                </a:solidFill>
              </a:rPr>
              <a:t>Argonový hořák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3D60B4E-036A-F825-D011-6684CE2DE603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Instrumentální metody: ICP-MS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BC9B388-2131-FAE2-D287-B8C8CF8C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430" y="2064057"/>
            <a:ext cx="5270264" cy="3026944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E0364921-CBAE-8ADF-8DB9-3AD5E8F9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416" y="5166957"/>
            <a:ext cx="242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>
                <a:solidFill>
                  <a:srgbClr val="FFFF00"/>
                </a:solidFill>
              </a:rPr>
              <a:t>Hmotnostní detektor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2EF50B3-3689-D8A1-36DE-A4C457AEFA78}"/>
              </a:ext>
            </a:extLst>
          </p:cNvPr>
          <p:cNvSpPr txBox="1"/>
          <p:nvPr/>
        </p:nvSpPr>
        <p:spPr>
          <a:xfrm>
            <a:off x="439417" y="1444324"/>
            <a:ext cx="5255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FFFF00"/>
                </a:solidFill>
              </a:rPr>
              <a:t>Inductively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coupled</a:t>
            </a:r>
            <a:r>
              <a:rPr lang="cs-CZ" sz="2000" dirty="0">
                <a:solidFill>
                  <a:srgbClr val="FFFF00"/>
                </a:solidFill>
              </a:rPr>
              <a:t> plasma – </a:t>
            </a:r>
            <a:r>
              <a:rPr lang="cs-CZ" sz="2000" dirty="0" err="1">
                <a:solidFill>
                  <a:srgbClr val="FFFF00"/>
                </a:solidFill>
              </a:rPr>
              <a:t>mass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spectrometry</a:t>
            </a:r>
            <a:endParaRPr lang="cs-CZ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6ACD0-7E3C-8153-273E-010F7C2CA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21A5E494-8846-4208-862A-34E0CBCD8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Spektrofotometrické metody: absorpce tepelného záření – IČ (IR)  spektrometrie</a:t>
            </a:r>
          </a:p>
        </p:txBody>
      </p:sp>
      <p:pic>
        <p:nvPicPr>
          <p:cNvPr id="51206" name="Picture 10">
            <a:extLst>
              <a:ext uri="{FF2B5EF4-FFF2-40B4-BE49-F238E27FC236}">
                <a16:creationId xmlns:a16="http://schemas.microsoft.com/office/drawing/2014/main" id="{B01E1AB1-1501-9692-B534-941B2414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80" y="4921956"/>
            <a:ext cx="608806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>
            <a:extLst>
              <a:ext uri="{FF2B5EF4-FFF2-40B4-BE49-F238E27FC236}">
                <a16:creationId xmlns:a16="http://schemas.microsoft.com/office/drawing/2014/main" id="{37BC1CE6-22D1-A002-A96D-39D293CD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911" y="4947538"/>
            <a:ext cx="20161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776D09B6-A3DC-ACCA-4B6A-B85AAD0712F4}"/>
              </a:ext>
            </a:extLst>
          </p:cNvPr>
          <p:cNvSpPr txBox="1"/>
          <p:nvPr/>
        </p:nvSpPr>
        <p:spPr>
          <a:xfrm>
            <a:off x="1564922" y="1835150"/>
            <a:ext cx="9911217" cy="271691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57582" marR="50672">
              <a:spcBef>
                <a:spcPts val="86"/>
              </a:spcBef>
            </a:pPr>
            <a:r>
              <a:rPr sz="2400" spc="-5" dirty="0">
                <a:cs typeface="Times New Roman"/>
              </a:rPr>
              <a:t>IČ </a:t>
            </a:r>
            <a:r>
              <a:rPr sz="2400" spc="-9" dirty="0">
                <a:cs typeface="Times New Roman"/>
              </a:rPr>
              <a:t>(„</a:t>
            </a:r>
            <a:r>
              <a:rPr sz="2400" i="1" spc="-9" dirty="0">
                <a:cs typeface="Times New Roman"/>
              </a:rPr>
              <a:t>infrared</a:t>
            </a:r>
            <a:r>
              <a:rPr sz="2400" spc="-9" dirty="0">
                <a:cs typeface="Times New Roman"/>
              </a:rPr>
              <a:t>“) spektrofotometrie </a:t>
            </a:r>
            <a:r>
              <a:rPr sz="2400" spc="-5" dirty="0">
                <a:cs typeface="Times New Roman"/>
              </a:rPr>
              <a:t>je založena na </a:t>
            </a:r>
            <a:r>
              <a:rPr sz="2400" spc="-5" dirty="0" err="1">
                <a:cs typeface="Times New Roman"/>
              </a:rPr>
              <a:t>interakci</a:t>
            </a:r>
            <a:r>
              <a:rPr sz="2400" spc="-5" dirty="0">
                <a:cs typeface="Times New Roman"/>
              </a:rPr>
              <a:t> </a:t>
            </a:r>
            <a:r>
              <a:rPr sz="2400" spc="-5" dirty="0" err="1">
                <a:cs typeface="Times New Roman"/>
              </a:rPr>
              <a:t>elektromagnetického</a:t>
            </a:r>
            <a:r>
              <a:rPr sz="2400" spc="-5" dirty="0">
                <a:cs typeface="Times New Roman"/>
              </a:rPr>
              <a:t> záření o </a:t>
            </a:r>
            <a:r>
              <a:rPr sz="2400" spc="-5" dirty="0" err="1">
                <a:solidFill>
                  <a:srgbClr val="FFFF00"/>
                </a:solidFill>
                <a:cs typeface="Times New Roman"/>
              </a:rPr>
              <a:t>vlnočtu</a:t>
            </a:r>
            <a:r>
              <a:rPr sz="2400" spc="-5" dirty="0">
                <a:cs typeface="Times New Roman"/>
              </a:rPr>
              <a:t> (</a:t>
            </a:r>
            <a:r>
              <a:rPr lang="el-GR" sz="2400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sz="2400" spc="-5" dirty="0">
                <a:cs typeface="Times New Roman"/>
              </a:rPr>
              <a:t>), 10 až 10 000 </a:t>
            </a:r>
            <a:r>
              <a:rPr sz="2400" spc="5" dirty="0">
                <a:cs typeface="Times New Roman"/>
              </a:rPr>
              <a:t>cm</a:t>
            </a:r>
            <a:r>
              <a:rPr sz="2000" spc="6" baseline="25641" dirty="0">
                <a:cs typeface="Times New Roman"/>
              </a:rPr>
              <a:t>-1 </a:t>
            </a:r>
            <a:r>
              <a:rPr sz="2400" spc="-5" dirty="0">
                <a:cs typeface="Times New Roman"/>
              </a:rPr>
              <a:t>s měřeným  vzorkem.</a:t>
            </a:r>
            <a:endParaRPr sz="2400" dirty="0">
              <a:cs typeface="Times New Roman"/>
            </a:endParaRPr>
          </a:p>
          <a:p>
            <a:pPr>
              <a:spcBef>
                <a:spcPts val="45"/>
              </a:spcBef>
            </a:pPr>
            <a:endParaRPr sz="2400" dirty="0">
              <a:cs typeface="Times New Roman"/>
            </a:endParaRPr>
          </a:p>
          <a:p>
            <a:pPr marL="57582">
              <a:lnSpc>
                <a:spcPts val="2172"/>
              </a:lnSpc>
            </a:pPr>
            <a:r>
              <a:rPr sz="2400" spc="-5" dirty="0">
                <a:cs typeface="Times New Roman"/>
              </a:rPr>
              <a:t>Záření o této vlnové </a:t>
            </a:r>
            <a:r>
              <a:rPr sz="2400" spc="-5" dirty="0" err="1">
                <a:cs typeface="Times New Roman"/>
              </a:rPr>
              <a:t>délce</a:t>
            </a:r>
            <a:r>
              <a:rPr sz="2400" spc="-5" dirty="0">
                <a:cs typeface="Times New Roman"/>
              </a:rPr>
              <a:t> (</a:t>
            </a:r>
            <a:r>
              <a:rPr lang="el-GR" sz="2400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sz="2400" spc="-5" dirty="0"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cs typeface="Times New Roman"/>
              </a:rPr>
              <a:t>=1/</a:t>
            </a:r>
            <a:r>
              <a:rPr lang="el-GR" sz="2400" spc="-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λ</a:t>
            </a:r>
            <a:r>
              <a:rPr sz="2400" spc="-5" dirty="0">
                <a:cs typeface="Times New Roman"/>
              </a:rPr>
              <a:t>), tj. tepelné</a:t>
            </a:r>
            <a:r>
              <a:rPr sz="2400" spc="-45" dirty="0">
                <a:cs typeface="Times New Roman"/>
              </a:rPr>
              <a:t> </a:t>
            </a:r>
            <a:r>
              <a:rPr sz="2400" spc="-5" dirty="0">
                <a:cs typeface="Times New Roman"/>
              </a:rPr>
              <a:t>záření,</a:t>
            </a:r>
            <a:endParaRPr sz="2400" dirty="0">
              <a:cs typeface="Times New Roman"/>
            </a:endParaRPr>
          </a:p>
          <a:p>
            <a:pPr marL="57582" marR="449138">
              <a:lnSpc>
                <a:spcPts val="2176"/>
              </a:lnSpc>
              <a:spcBef>
                <a:spcPts val="68"/>
              </a:spcBef>
            </a:pPr>
            <a:r>
              <a:rPr sz="2400" spc="-5" dirty="0">
                <a:cs typeface="Times New Roman"/>
              </a:rPr>
              <a:t>je absorbováno molekulami </a:t>
            </a:r>
            <a:r>
              <a:rPr sz="2400" spc="-23" dirty="0">
                <a:cs typeface="Times New Roman"/>
              </a:rPr>
              <a:t>látky, </a:t>
            </a:r>
            <a:r>
              <a:rPr sz="2400" spc="-5" dirty="0">
                <a:cs typeface="Times New Roman"/>
              </a:rPr>
              <a:t>přičemž dochází k vibracím  resp. </a:t>
            </a:r>
            <a:r>
              <a:rPr sz="2400" spc="-9" dirty="0">
                <a:cs typeface="Times New Roman"/>
              </a:rPr>
              <a:t>rotacím</a:t>
            </a:r>
            <a:r>
              <a:rPr sz="2400" spc="-18" dirty="0">
                <a:cs typeface="Times New Roman"/>
              </a:rPr>
              <a:t> </a:t>
            </a:r>
            <a:r>
              <a:rPr sz="2400" spc="-9" dirty="0">
                <a:cs typeface="Times New Roman"/>
              </a:rPr>
              <a:t>molekul.</a:t>
            </a:r>
            <a:endParaRPr sz="2400" dirty="0">
              <a:cs typeface="Times New Roman"/>
            </a:endParaRPr>
          </a:p>
          <a:p>
            <a:pPr>
              <a:spcBef>
                <a:spcPts val="18"/>
              </a:spcBef>
            </a:pPr>
            <a:endParaRPr sz="2400" dirty="0">
              <a:cs typeface="Times New Roman"/>
            </a:endParaRPr>
          </a:p>
          <a:p>
            <a:pPr marL="57582"/>
            <a:r>
              <a:rPr sz="2400" spc="-5" dirty="0">
                <a:cs typeface="Times New Roman"/>
              </a:rPr>
              <a:t>Mluvíme o vibračně-rotačních molekulových</a:t>
            </a:r>
            <a:r>
              <a:rPr sz="2400" spc="-23" dirty="0">
                <a:cs typeface="Times New Roman"/>
              </a:rPr>
              <a:t> </a:t>
            </a:r>
            <a:r>
              <a:rPr sz="2400" spc="-9" dirty="0">
                <a:cs typeface="Times New Roman"/>
              </a:rPr>
              <a:t>spektrech.</a:t>
            </a:r>
            <a:endParaRPr sz="24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1380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665DF-99B6-0912-0181-957D868E1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84438A1-33A1-0696-6035-38709A903A79}"/>
              </a:ext>
            </a:extLst>
          </p:cNvPr>
          <p:cNvSpPr txBox="1"/>
          <p:nvPr/>
        </p:nvSpPr>
        <p:spPr>
          <a:xfrm>
            <a:off x="1963464" y="2077297"/>
            <a:ext cx="8229160" cy="2523659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380040" indent="-369098">
              <a:spcBef>
                <a:spcPts val="86"/>
              </a:spcBef>
              <a:buChar char="•"/>
              <a:tabLst>
                <a:tab pos="380040" algn="l"/>
                <a:tab pos="380615" algn="l"/>
              </a:tabLst>
            </a:pPr>
            <a:r>
              <a:rPr sz="1814" spc="-5" dirty="0">
                <a:latin typeface="Times New Roman"/>
                <a:cs typeface="Times New Roman"/>
              </a:rPr>
              <a:t>IR spektra dají informace o přítomnosti funkčních</a:t>
            </a:r>
            <a:r>
              <a:rPr sz="1814" spc="-23" dirty="0">
                <a:latin typeface="Times New Roman"/>
                <a:cs typeface="Times New Roman"/>
              </a:rPr>
              <a:t> </a:t>
            </a:r>
            <a:r>
              <a:rPr sz="1814" spc="-9" dirty="0">
                <a:latin typeface="Times New Roman"/>
                <a:cs typeface="Times New Roman"/>
              </a:rPr>
              <a:t>skupin.</a:t>
            </a:r>
            <a:endParaRPr sz="1814" dirty="0">
              <a:latin typeface="Times New Roman"/>
              <a:cs typeface="Times New Roman"/>
            </a:endParaRPr>
          </a:p>
          <a:p>
            <a:pPr marL="356431" marR="4607" indent="-345491">
              <a:buFont typeface="Times New Roman"/>
              <a:buChar char="•"/>
              <a:tabLst>
                <a:tab pos="380040" algn="l"/>
                <a:tab pos="380615" algn="l"/>
              </a:tabLst>
            </a:pPr>
            <a:r>
              <a:rPr sz="1632" dirty="0"/>
              <a:t>	</a:t>
            </a:r>
            <a:r>
              <a:rPr sz="1814" spc="-5" dirty="0">
                <a:latin typeface="Times New Roman"/>
                <a:cs typeface="Times New Roman"/>
              </a:rPr>
              <a:t>Lze je využít i pro identifikaci látky porovnáním jejich </a:t>
            </a:r>
            <a:r>
              <a:rPr sz="1814" spc="-9" dirty="0">
                <a:latin typeface="Times New Roman"/>
                <a:cs typeface="Times New Roman"/>
              </a:rPr>
              <a:t>spekter  </a:t>
            </a:r>
            <a:r>
              <a:rPr sz="1814" spc="-5" dirty="0">
                <a:latin typeface="Times New Roman"/>
                <a:cs typeface="Times New Roman"/>
              </a:rPr>
              <a:t>se spektry</a:t>
            </a:r>
            <a:r>
              <a:rPr sz="1814" spc="-27" dirty="0">
                <a:latin typeface="Times New Roman"/>
                <a:cs typeface="Times New Roman"/>
              </a:rPr>
              <a:t> </a:t>
            </a:r>
            <a:r>
              <a:rPr sz="1814" spc="-5" dirty="0">
                <a:latin typeface="Times New Roman"/>
                <a:cs typeface="Times New Roman"/>
              </a:rPr>
              <a:t>standardu.</a:t>
            </a:r>
            <a:endParaRPr sz="1814" dirty="0">
              <a:latin typeface="Times New Roman"/>
              <a:cs typeface="Times New Roman"/>
            </a:endParaRPr>
          </a:p>
          <a:p>
            <a:pPr marL="380040" indent="-369098">
              <a:buChar char="•"/>
              <a:tabLst>
                <a:tab pos="380040" algn="l"/>
                <a:tab pos="380615" algn="l"/>
              </a:tabLst>
            </a:pPr>
            <a:r>
              <a:rPr sz="1814" spc="-5" dirty="0">
                <a:latin typeface="Times New Roman"/>
                <a:cs typeface="Times New Roman"/>
              </a:rPr>
              <a:t>Pro kvantitativní </a:t>
            </a:r>
            <a:r>
              <a:rPr sz="1814" dirty="0">
                <a:latin typeface="Times New Roman"/>
                <a:cs typeface="Times New Roman"/>
              </a:rPr>
              <a:t>účely </a:t>
            </a:r>
            <a:r>
              <a:rPr sz="1814" spc="-5" dirty="0">
                <a:latin typeface="Times New Roman"/>
                <a:cs typeface="Times New Roman"/>
              </a:rPr>
              <a:t>lze využít Lambert-Beerův</a:t>
            </a:r>
            <a:r>
              <a:rPr sz="1814" spc="-23" dirty="0">
                <a:latin typeface="Times New Roman"/>
                <a:cs typeface="Times New Roman"/>
              </a:rPr>
              <a:t> </a:t>
            </a:r>
            <a:r>
              <a:rPr sz="1814" spc="-5" dirty="0" err="1">
                <a:latin typeface="Times New Roman"/>
                <a:cs typeface="Times New Roman"/>
              </a:rPr>
              <a:t>zákon</a:t>
            </a:r>
            <a:r>
              <a:rPr sz="1814" spc="-5" dirty="0">
                <a:latin typeface="Times New Roman"/>
                <a:cs typeface="Times New Roman"/>
              </a:rPr>
              <a:t>.</a:t>
            </a:r>
            <a:endParaRPr lang="cs-CZ" sz="1814" spc="-5" dirty="0">
              <a:latin typeface="Times New Roman"/>
              <a:cs typeface="Times New Roman"/>
            </a:endParaRPr>
          </a:p>
          <a:p>
            <a:pPr marL="380040" indent="-369098">
              <a:buChar char="•"/>
              <a:tabLst>
                <a:tab pos="380040" algn="l"/>
                <a:tab pos="380615" algn="l"/>
              </a:tabLst>
            </a:pPr>
            <a:endParaRPr lang="cs-CZ" sz="1814" spc="-5" dirty="0">
              <a:latin typeface="Times New Roman"/>
              <a:cs typeface="Times New Roman"/>
            </a:endParaRPr>
          </a:p>
          <a:p>
            <a:pPr marL="380040" indent="-369098">
              <a:buChar char="•"/>
              <a:tabLst>
                <a:tab pos="380040" algn="l"/>
                <a:tab pos="380615" algn="l"/>
              </a:tabLst>
            </a:pPr>
            <a:endParaRPr lang="cs-CZ" sz="1814" spc="-5" dirty="0">
              <a:latin typeface="Times New Roman"/>
              <a:cs typeface="Times New Roman"/>
            </a:endParaRPr>
          </a:p>
          <a:p>
            <a:pPr marL="380040" indent="-369098">
              <a:buChar char="•"/>
              <a:tabLst>
                <a:tab pos="380040" algn="l"/>
                <a:tab pos="380615" algn="l"/>
              </a:tabLst>
            </a:pPr>
            <a:r>
              <a:rPr lang="cs-CZ" sz="1814" spc="-5" dirty="0">
                <a:latin typeface="Times New Roman"/>
                <a:cs typeface="Times New Roman"/>
              </a:rPr>
              <a:t>Vibrace valenční – ve směru vazby sem a tam</a:t>
            </a:r>
          </a:p>
          <a:p>
            <a:pPr marL="380040" indent="-369098">
              <a:buChar char="•"/>
              <a:tabLst>
                <a:tab pos="380040" algn="l"/>
                <a:tab pos="380615" algn="l"/>
              </a:tabLst>
            </a:pPr>
            <a:r>
              <a:rPr lang="cs-CZ" sz="1814" spc="-5" dirty="0">
                <a:latin typeface="Times New Roman"/>
                <a:cs typeface="Times New Roman"/>
              </a:rPr>
              <a:t>Vibrace deformační – mění se úhel vazby</a:t>
            </a:r>
          </a:p>
          <a:p>
            <a:pPr marL="380040" indent="-369098">
              <a:buChar char="•"/>
              <a:tabLst>
                <a:tab pos="380040" algn="l"/>
                <a:tab pos="380615" algn="l"/>
              </a:tabLst>
            </a:pPr>
            <a:r>
              <a:rPr lang="cs-CZ" sz="1814" spc="-5" dirty="0">
                <a:latin typeface="Times New Roman"/>
                <a:cs typeface="Times New Roman"/>
              </a:rPr>
              <a:t>Rotace – skupina či část molekuly se otáčí</a:t>
            </a:r>
          </a:p>
          <a:p>
            <a:pPr marL="380040" indent="-369098">
              <a:buChar char="•"/>
              <a:tabLst>
                <a:tab pos="380040" algn="l"/>
                <a:tab pos="380615" algn="l"/>
              </a:tabLst>
            </a:pPr>
            <a:r>
              <a:rPr lang="cs-CZ" sz="1814" spc="-5" dirty="0">
                <a:latin typeface="Times New Roman"/>
                <a:cs typeface="Times New Roman"/>
              </a:rPr>
              <a:t>Výsledek = součet všech překrývajících se vibrací, komplikovaná spektra</a:t>
            </a:r>
            <a:endParaRPr sz="1814" dirty="0">
              <a:latin typeface="Times New Roman"/>
              <a:cs typeface="Times New Roman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813033-2CFB-E4D1-C2C2-759D7668D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Spektrofotometrické metody: absorpce tepelného záření – IČ (IR)  spektrometrie</a:t>
            </a:r>
          </a:p>
        </p:txBody>
      </p:sp>
    </p:spTree>
    <p:extLst>
      <p:ext uri="{BB962C8B-B14F-4D97-AF65-F5344CB8AC3E}">
        <p14:creationId xmlns:p14="http://schemas.microsoft.com/office/powerpoint/2010/main" val="4036926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DDDE3-3E92-4A15-57C3-168D39784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D6ED5A1-26DE-C07B-32FB-E7FEA3EFCC41}"/>
              </a:ext>
            </a:extLst>
          </p:cNvPr>
          <p:cNvSpPr txBox="1"/>
          <p:nvPr/>
        </p:nvSpPr>
        <p:spPr>
          <a:xfrm>
            <a:off x="568679" y="3988691"/>
            <a:ext cx="7550861" cy="2251405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400482" marR="5067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814" spc="-5" dirty="0" err="1">
                <a:latin typeface="Times New Roman"/>
                <a:cs typeface="Times New Roman"/>
              </a:rPr>
              <a:t>Zdroj</a:t>
            </a:r>
            <a:r>
              <a:rPr sz="1814" spc="-5" dirty="0">
                <a:latin typeface="Times New Roman"/>
                <a:cs typeface="Times New Roman"/>
              </a:rPr>
              <a:t> záření: tuhé zářiče z polovodičů (karbid křemíku) + </a:t>
            </a:r>
            <a:r>
              <a:rPr sz="1814" spc="-5" dirty="0" err="1">
                <a:latin typeface="Times New Roman"/>
                <a:cs typeface="Times New Roman"/>
              </a:rPr>
              <a:t>mřížka</a:t>
            </a:r>
            <a:r>
              <a:rPr sz="1814" spc="-5" dirty="0">
                <a:latin typeface="Times New Roman"/>
                <a:cs typeface="Times New Roman"/>
              </a:rPr>
              <a:t> </a:t>
            </a:r>
            <a:endParaRPr lang="cs-CZ" sz="1814" spc="-5" dirty="0">
              <a:latin typeface="Times New Roman"/>
              <a:cs typeface="Times New Roman"/>
            </a:endParaRPr>
          </a:p>
          <a:p>
            <a:pPr marL="400482" marR="5067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814" spc="-5" dirty="0">
                <a:latin typeface="Times New Roman"/>
                <a:cs typeface="Times New Roman"/>
              </a:rPr>
              <a:t> Měrná kyveta: okénka z NaCl </a:t>
            </a:r>
            <a:r>
              <a:rPr sz="1814" spc="-14" dirty="0">
                <a:latin typeface="Times New Roman"/>
                <a:cs typeface="Times New Roman"/>
              </a:rPr>
              <a:t>(kapaliny, </a:t>
            </a:r>
            <a:r>
              <a:rPr sz="1814" spc="-5" dirty="0">
                <a:latin typeface="Times New Roman"/>
                <a:cs typeface="Times New Roman"/>
              </a:rPr>
              <a:t>roztoky v </a:t>
            </a:r>
            <a:r>
              <a:rPr sz="1814" dirty="0" err="1">
                <a:latin typeface="Times New Roman"/>
                <a:cs typeface="Times New Roman"/>
              </a:rPr>
              <a:t>CCl</a:t>
            </a:r>
            <a:r>
              <a:rPr lang="cs-CZ" sz="1768" baseline="-21367" dirty="0">
                <a:latin typeface="Times New Roman"/>
                <a:cs typeface="Times New Roman"/>
              </a:rPr>
              <a:t>4</a:t>
            </a:r>
            <a:r>
              <a:rPr sz="1768" baseline="-21367" dirty="0">
                <a:latin typeface="Times New Roman"/>
                <a:cs typeface="Times New Roman"/>
              </a:rPr>
              <a:t> </a:t>
            </a:r>
            <a:r>
              <a:rPr sz="1814" spc="-5" dirty="0">
                <a:latin typeface="Times New Roman"/>
                <a:cs typeface="Times New Roman"/>
              </a:rPr>
              <a:t>nebo</a:t>
            </a:r>
            <a:r>
              <a:rPr sz="1814" spc="-77" dirty="0">
                <a:latin typeface="Times New Roman"/>
                <a:cs typeface="Times New Roman"/>
              </a:rPr>
              <a:t> </a:t>
            </a:r>
            <a:r>
              <a:rPr sz="1814" spc="-5" dirty="0" err="1">
                <a:latin typeface="Times New Roman"/>
                <a:cs typeface="Times New Roman"/>
              </a:rPr>
              <a:t>nujolu</a:t>
            </a:r>
            <a:r>
              <a:rPr sz="1814" spc="-5" dirty="0">
                <a:latin typeface="Times New Roman"/>
                <a:cs typeface="Times New Roman"/>
              </a:rPr>
              <a:t>)</a:t>
            </a:r>
            <a:endParaRPr lang="cs-CZ" sz="1814" spc="-5" dirty="0">
              <a:latin typeface="Times New Roman"/>
              <a:cs typeface="Times New Roman"/>
            </a:endParaRPr>
          </a:p>
          <a:p>
            <a:pPr marL="400482" marR="5067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sz="1814" spc="-5" dirty="0" err="1">
                <a:latin typeface="Times New Roman"/>
                <a:cs typeface="Times New Roman"/>
              </a:rPr>
              <a:t>slisovaná</a:t>
            </a:r>
            <a:r>
              <a:rPr sz="1814" spc="-5" dirty="0">
                <a:latin typeface="Times New Roman"/>
                <a:cs typeface="Times New Roman"/>
              </a:rPr>
              <a:t> tableta KBr (pevné</a:t>
            </a:r>
            <a:r>
              <a:rPr sz="1814" spc="-23" dirty="0">
                <a:latin typeface="Times New Roman"/>
                <a:cs typeface="Times New Roman"/>
              </a:rPr>
              <a:t> </a:t>
            </a:r>
            <a:r>
              <a:rPr sz="1814" spc="-5" dirty="0">
                <a:latin typeface="Times New Roman"/>
                <a:cs typeface="Times New Roman"/>
              </a:rPr>
              <a:t>látky)</a:t>
            </a:r>
            <a:endParaRPr sz="1814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36"/>
              </a:spcBef>
              <a:buFont typeface="Arial" panose="020B0604020202020204" pitchFamily="34" charset="0"/>
              <a:buChar char="•"/>
            </a:pPr>
            <a:endParaRPr sz="1859" dirty="0">
              <a:latin typeface="Times New Roman"/>
              <a:cs typeface="Times New Roman"/>
            </a:endParaRPr>
          </a:p>
          <a:p>
            <a:pPr marL="400482" indent="-342900">
              <a:buFont typeface="Arial" panose="020B0604020202020204" pitchFamily="34" charset="0"/>
              <a:buChar char="•"/>
            </a:pPr>
            <a:r>
              <a:rPr sz="1814" spc="-9" dirty="0">
                <a:latin typeface="Times New Roman"/>
                <a:cs typeface="Times New Roman"/>
              </a:rPr>
              <a:t>Detektor: </a:t>
            </a:r>
            <a:r>
              <a:rPr sz="1814" spc="-5" dirty="0">
                <a:latin typeface="Times New Roman"/>
                <a:cs typeface="Times New Roman"/>
              </a:rPr>
              <a:t>termočlánek</a:t>
            </a:r>
            <a:endParaRPr sz="1814" dirty="0">
              <a:latin typeface="Times New Roman"/>
              <a:cs typeface="Times New Roman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8FB6162-9776-C6BA-EFB5-E616235B0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Spektrofotometrické metody: absorpce tepelného záření – IČ (IR)  spektrometrie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0BEDF2-91E6-F2E1-3D95-75A03DF90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509" y="3429932"/>
            <a:ext cx="2810164" cy="28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0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712F-7D38-4B4E-C4EA-479EFD478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077ED58A-8028-4506-F59A-06890466BB8B}"/>
              </a:ext>
            </a:extLst>
          </p:cNvPr>
          <p:cNvSpPr txBox="1"/>
          <p:nvPr/>
        </p:nvSpPr>
        <p:spPr>
          <a:xfrm>
            <a:off x="602296" y="1950960"/>
            <a:ext cx="6044368" cy="29022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34549">
              <a:spcBef>
                <a:spcPts val="86"/>
              </a:spcBef>
            </a:pPr>
            <a:r>
              <a:rPr sz="1814" spc="-5" dirty="0">
                <a:latin typeface="Times New Roman"/>
                <a:cs typeface="Times New Roman"/>
              </a:rPr>
              <a:t>IR </a:t>
            </a:r>
            <a:r>
              <a:rPr sz="1814" spc="-9" dirty="0">
                <a:latin typeface="Times New Roman"/>
                <a:cs typeface="Times New Roman"/>
              </a:rPr>
              <a:t>spektrum </a:t>
            </a:r>
            <a:r>
              <a:rPr sz="1814" spc="-5" dirty="0">
                <a:latin typeface="Times New Roman"/>
                <a:cs typeface="Times New Roman"/>
              </a:rPr>
              <a:t>je závislost transmitance </a:t>
            </a:r>
            <a:r>
              <a:rPr sz="1814" spc="-50" dirty="0">
                <a:latin typeface="Times New Roman"/>
                <a:cs typeface="Times New Roman"/>
              </a:rPr>
              <a:t>(T, </a:t>
            </a:r>
            <a:r>
              <a:rPr sz="1814" spc="-5" dirty="0">
                <a:latin typeface="Times New Roman"/>
                <a:cs typeface="Times New Roman"/>
              </a:rPr>
              <a:t>%) na vlnočtu (</a:t>
            </a:r>
            <a:r>
              <a:rPr sz="1814" spc="-5" dirty="0">
                <a:latin typeface="Symbol"/>
                <a:cs typeface="Symbol"/>
              </a:rPr>
              <a:t></a:t>
            </a:r>
            <a:r>
              <a:rPr sz="1814" spc="-5" dirty="0">
                <a:latin typeface="Times New Roman"/>
                <a:cs typeface="Times New Roman"/>
              </a:rPr>
              <a:t>,</a:t>
            </a:r>
            <a:r>
              <a:rPr sz="1814" spc="86" dirty="0">
                <a:latin typeface="Times New Roman"/>
                <a:cs typeface="Times New Roman"/>
              </a:rPr>
              <a:t> </a:t>
            </a:r>
            <a:r>
              <a:rPr sz="1814" dirty="0">
                <a:latin typeface="Times New Roman"/>
                <a:cs typeface="Times New Roman"/>
              </a:rPr>
              <a:t>cm</a:t>
            </a:r>
            <a:r>
              <a:rPr sz="1768" baseline="25641" dirty="0">
                <a:latin typeface="Times New Roman"/>
                <a:cs typeface="Times New Roman"/>
              </a:rPr>
              <a:t>-1</a:t>
            </a:r>
            <a:r>
              <a:rPr sz="1814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CAF7F4A-6846-DB91-6D9D-B7C6DA61EE7E}"/>
              </a:ext>
            </a:extLst>
          </p:cNvPr>
          <p:cNvSpPr txBox="1"/>
          <p:nvPr/>
        </p:nvSpPr>
        <p:spPr>
          <a:xfrm>
            <a:off x="602296" y="3906995"/>
            <a:ext cx="6329398" cy="1432591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>
              <a:spcBef>
                <a:spcPts val="86"/>
              </a:spcBef>
            </a:pPr>
            <a:r>
              <a:rPr sz="1814" spc="-5" dirty="0">
                <a:latin typeface="Times New Roman"/>
                <a:cs typeface="Times New Roman"/>
              </a:rPr>
              <a:t>Základem </a:t>
            </a:r>
            <a:r>
              <a:rPr sz="1814" spc="-9" dirty="0">
                <a:latin typeface="Times New Roman"/>
                <a:cs typeface="Times New Roman"/>
              </a:rPr>
              <a:t>kvalitativní </a:t>
            </a:r>
            <a:r>
              <a:rPr sz="1814" spc="-5" dirty="0">
                <a:latin typeface="Times New Roman"/>
                <a:cs typeface="Times New Roman"/>
              </a:rPr>
              <a:t>IR </a:t>
            </a:r>
            <a:r>
              <a:rPr sz="1814" spc="-9" dirty="0">
                <a:latin typeface="Times New Roman"/>
                <a:cs typeface="Times New Roman"/>
              </a:rPr>
              <a:t>spektrofotometrie </a:t>
            </a:r>
            <a:r>
              <a:rPr sz="1814" spc="-5" dirty="0">
                <a:latin typeface="Times New Roman"/>
                <a:cs typeface="Times New Roman"/>
              </a:rPr>
              <a:t>je </a:t>
            </a:r>
            <a:r>
              <a:rPr sz="1814" dirty="0">
                <a:latin typeface="Times New Roman"/>
                <a:cs typeface="Times New Roman"/>
              </a:rPr>
              <a:t>přiřazení </a:t>
            </a:r>
            <a:r>
              <a:rPr sz="1814" spc="-5" dirty="0">
                <a:latin typeface="Times New Roman"/>
                <a:cs typeface="Times New Roman"/>
              </a:rPr>
              <a:t>jednotlivých  absorpčních pásů charakteristickým </a:t>
            </a:r>
            <a:r>
              <a:rPr sz="1814" spc="-9" dirty="0">
                <a:latin typeface="Times New Roman"/>
                <a:cs typeface="Times New Roman"/>
              </a:rPr>
              <a:t>vibracím</a:t>
            </a:r>
            <a:r>
              <a:rPr sz="1814" spc="-32" dirty="0">
                <a:latin typeface="Times New Roman"/>
                <a:cs typeface="Times New Roman"/>
              </a:rPr>
              <a:t> </a:t>
            </a:r>
            <a:r>
              <a:rPr sz="1814" spc="-9" dirty="0" err="1">
                <a:latin typeface="Times New Roman"/>
                <a:cs typeface="Times New Roman"/>
              </a:rPr>
              <a:t>molekul</a:t>
            </a:r>
            <a:r>
              <a:rPr sz="1814" spc="-9" dirty="0">
                <a:latin typeface="Times New Roman"/>
                <a:cs typeface="Times New Roman"/>
              </a:rPr>
              <a:t>.</a:t>
            </a:r>
            <a:endParaRPr lang="cs-CZ" sz="1814" spc="-9" dirty="0">
              <a:latin typeface="Times New Roman"/>
              <a:cs typeface="Times New Roman"/>
            </a:endParaRPr>
          </a:p>
          <a:p>
            <a:pPr marL="11516" marR="4607">
              <a:spcBef>
                <a:spcPts val="86"/>
              </a:spcBef>
            </a:pPr>
            <a:endParaRPr lang="cs-CZ" sz="1814" spc="-9" dirty="0">
              <a:latin typeface="Times New Roman"/>
              <a:cs typeface="Times New Roman"/>
            </a:endParaRPr>
          </a:p>
          <a:p>
            <a:pPr marL="11516" marR="4607">
              <a:spcBef>
                <a:spcPts val="86"/>
              </a:spcBef>
            </a:pPr>
            <a:r>
              <a:rPr lang="cs-CZ" sz="1814" spc="-9" dirty="0">
                <a:latin typeface="Times New Roman"/>
                <a:cs typeface="Times New Roman"/>
              </a:rPr>
              <a:t>Základem kvantitativní IR spektrofotometrie je Lambert-Beerův zákon (místo A se používá integrovaná plocha píku)</a:t>
            </a:r>
            <a:endParaRPr sz="1814" dirty="0">
              <a:latin typeface="Times New Roman"/>
              <a:cs typeface="Times New Roman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DDF0380-4CC3-49CF-540B-59668F2E9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Spektrofotometrické metody: absorpce tepelného záření – IČ (IR)  spektrometrie</a:t>
            </a:r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3872556E-8D57-44C5-E6D2-0B1AD2D03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055048"/>
              </p:ext>
            </p:extLst>
          </p:nvPr>
        </p:nvGraphicFramePr>
        <p:xfrm>
          <a:off x="7763765" y="1878987"/>
          <a:ext cx="3545891" cy="4026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891">
                <a:tc>
                  <a:txBody>
                    <a:bodyPr/>
                    <a:lstStyle/>
                    <a:p>
                      <a:pPr marL="31750">
                        <a:lnSpc>
                          <a:spcPts val="2340"/>
                        </a:lnSpc>
                        <a:spcBef>
                          <a:spcPts val="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Skupina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6" marB="0">
                    <a:solidFill>
                      <a:srgbClr val="CB6500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ts val="2340"/>
                        </a:lnSpc>
                        <a:spcBef>
                          <a:spcPts val="5"/>
                        </a:spcBef>
                      </a:pPr>
                      <a:r>
                        <a:rPr sz="1800" spc="-5" dirty="0">
                          <a:latin typeface="Symbol"/>
                          <a:cs typeface="Symbol"/>
                        </a:rPr>
                        <a:t>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,</a:t>
                      </a:r>
                    </a:p>
                  </a:txBody>
                  <a:tcPr marL="0" marR="0" marT="576" marB="0">
                    <a:solidFill>
                      <a:srgbClr val="CB6500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1810"/>
                        </a:lnSpc>
                      </a:pPr>
                      <a:r>
                        <a:rPr sz="2700" baseline="-16666" dirty="0">
                          <a:latin typeface="Times New Roman"/>
                          <a:cs typeface="Times New Roman"/>
                        </a:rPr>
                        <a:t>cm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-1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05">
                <a:tc>
                  <a:txBody>
                    <a:bodyPr/>
                    <a:lstStyle/>
                    <a:p>
                      <a:pPr marL="31750">
                        <a:lnSpc>
                          <a:spcPts val="235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-OH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1055">
                        <a:lnSpc>
                          <a:spcPts val="235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3600-3650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28">
                <a:tc>
                  <a:txBody>
                    <a:bodyPr/>
                    <a:lstStyle/>
                    <a:p>
                      <a:pPr marL="31750">
                        <a:lnSpc>
                          <a:spcPts val="227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-NH</a:t>
                      </a:r>
                      <a:r>
                        <a:rPr sz="1800" spc="-7" baseline="-21367" dirty="0">
                          <a:latin typeface="Times New Roman"/>
                          <a:cs typeface="Times New Roman"/>
                        </a:rPr>
                        <a:t>2</a:t>
                      </a:r>
                      <a:endParaRPr sz="1800" baseline="-21367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0419">
                        <a:lnSpc>
                          <a:spcPts val="227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3370-3420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357">
                <a:tc>
                  <a:txBody>
                    <a:bodyPr/>
                    <a:lstStyle/>
                    <a:p>
                      <a:pPr marL="31750">
                        <a:lnSpc>
                          <a:spcPts val="21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-H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aromat.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1690">
                        <a:lnSpc>
                          <a:spcPts val="21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3000-3080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marL="31750">
                        <a:lnSpc>
                          <a:spcPts val="227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-SH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1055">
                        <a:lnSpc>
                          <a:spcPts val="227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2580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marL="31750">
                        <a:lnSpc>
                          <a:spcPts val="227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C=O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0419">
                        <a:lnSpc>
                          <a:spcPts val="227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1700-1770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429">
                <a:tc>
                  <a:txBody>
                    <a:bodyPr/>
                    <a:lstStyle/>
                    <a:p>
                      <a:pPr marL="31750">
                        <a:lnSpc>
                          <a:spcPts val="227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-NH</a:t>
                      </a:r>
                      <a:r>
                        <a:rPr sz="1800" spc="-7" baseline="-21367" dirty="0">
                          <a:latin typeface="Times New Roman"/>
                          <a:cs typeface="Times New Roman"/>
                        </a:rPr>
                        <a:t>2</a:t>
                      </a:r>
                      <a:endParaRPr sz="1800" baseline="-21367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0419">
                        <a:lnSpc>
                          <a:spcPts val="227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1590-1650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357">
                <a:tc>
                  <a:txBody>
                    <a:bodyPr/>
                    <a:lstStyle/>
                    <a:p>
                      <a:pPr marL="31750">
                        <a:lnSpc>
                          <a:spcPts val="21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C=S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0419">
                        <a:lnSpc>
                          <a:spcPts val="2100"/>
                        </a:lnSpc>
                      </a:pP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1100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603">
                <a:tc>
                  <a:txBody>
                    <a:bodyPr/>
                    <a:lstStyle/>
                    <a:p>
                      <a:pPr marL="31750">
                        <a:lnSpc>
                          <a:spcPts val="220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C-Cl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21055">
                        <a:lnSpc>
                          <a:spcPts val="2205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600-800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B65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BD2BE5DF-1218-8E80-4985-D71AC395F438}"/>
              </a:ext>
            </a:extLst>
          </p:cNvPr>
          <p:cNvSpPr txBox="1"/>
          <p:nvPr/>
        </p:nvSpPr>
        <p:spPr>
          <a:xfrm>
            <a:off x="535185" y="2513247"/>
            <a:ext cx="398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spc="-5" dirty="0">
                <a:latin typeface="Times New Roman"/>
                <a:cs typeface="Times New Roman"/>
              </a:rPr>
              <a:t>Reálně se měří v oblasti 400 – 4 000</a:t>
            </a:r>
            <a:r>
              <a:rPr lang="cs-CZ" sz="1800" spc="-27" dirty="0">
                <a:latin typeface="Times New Roman"/>
                <a:cs typeface="Times New Roman"/>
              </a:rPr>
              <a:t> </a:t>
            </a:r>
            <a:r>
              <a:rPr lang="cs-CZ" sz="1800" spc="5" dirty="0">
                <a:latin typeface="Times New Roman"/>
                <a:cs typeface="Times New Roman"/>
              </a:rPr>
              <a:t>cm</a:t>
            </a:r>
            <a:r>
              <a:rPr lang="cs-CZ" sz="1600" spc="6" baseline="25641" dirty="0">
                <a:latin typeface="Times New Roman"/>
                <a:cs typeface="Times New Roman"/>
              </a:rPr>
              <a:t>-1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1436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CB494-8D02-4613-A4BC-86F76E1EA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33BDCE04-0CE3-E31D-7691-BCF01447C06C}"/>
              </a:ext>
            </a:extLst>
          </p:cNvPr>
          <p:cNvSpPr txBox="1"/>
          <p:nvPr/>
        </p:nvSpPr>
        <p:spPr>
          <a:xfrm>
            <a:off x="550758" y="4612338"/>
            <a:ext cx="10458987" cy="170689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>
              <a:spcBef>
                <a:spcPts val="41"/>
              </a:spcBef>
            </a:pPr>
            <a:endParaRPr sz="1859" dirty="0">
              <a:latin typeface="Times New Roman"/>
              <a:cs typeface="Times New Roman"/>
            </a:endParaRPr>
          </a:p>
          <a:p>
            <a:pPr marL="69098" marR="449138"/>
            <a:r>
              <a:rPr sz="1814" spc="-5" dirty="0">
                <a:latin typeface="Times New Roman"/>
                <a:cs typeface="Times New Roman"/>
              </a:rPr>
              <a:t>Oblast mezi 400 a 1000 </a:t>
            </a:r>
            <a:r>
              <a:rPr sz="1814" spc="5" dirty="0">
                <a:latin typeface="Times New Roman"/>
                <a:cs typeface="Times New Roman"/>
              </a:rPr>
              <a:t>cm</a:t>
            </a:r>
            <a:r>
              <a:rPr sz="1768" spc="6" baseline="25641" dirty="0">
                <a:latin typeface="Times New Roman"/>
                <a:cs typeface="Times New Roman"/>
              </a:rPr>
              <a:t>-1 </a:t>
            </a:r>
            <a:r>
              <a:rPr sz="1814" spc="-5" dirty="0">
                <a:latin typeface="Times New Roman"/>
                <a:cs typeface="Times New Roman"/>
              </a:rPr>
              <a:t>: valenční vibrace těžších atomů </a:t>
            </a:r>
            <a:r>
              <a:rPr sz="1814" spc="-9" dirty="0">
                <a:latin typeface="Times New Roman"/>
                <a:cs typeface="Times New Roman"/>
              </a:rPr>
              <a:t>(C-X)  </a:t>
            </a:r>
            <a:r>
              <a:rPr sz="1814" spc="-5" dirty="0">
                <a:latin typeface="Times New Roman"/>
                <a:cs typeface="Times New Roman"/>
              </a:rPr>
              <a:t>a deformační vibrace C-H</a:t>
            </a:r>
            <a:r>
              <a:rPr sz="1814" spc="-18" dirty="0">
                <a:latin typeface="Times New Roman"/>
                <a:cs typeface="Times New Roman"/>
              </a:rPr>
              <a:t> </a:t>
            </a:r>
            <a:r>
              <a:rPr sz="1814" spc="-5" dirty="0">
                <a:latin typeface="Times New Roman"/>
                <a:cs typeface="Times New Roman"/>
              </a:rPr>
              <a:t>vazeb</a:t>
            </a:r>
            <a:endParaRPr sz="1814" dirty="0">
              <a:latin typeface="Times New Roman"/>
              <a:cs typeface="Times New Roman"/>
            </a:endParaRPr>
          </a:p>
          <a:p>
            <a:pPr>
              <a:spcBef>
                <a:spcPts val="36"/>
              </a:spcBef>
            </a:pPr>
            <a:endParaRPr sz="1859" dirty="0">
              <a:latin typeface="Times New Roman"/>
              <a:cs typeface="Times New Roman"/>
            </a:endParaRPr>
          </a:p>
          <a:p>
            <a:pPr marL="69098" marR="50672" indent="-576"/>
            <a:r>
              <a:rPr sz="1814" spc="-5" dirty="0">
                <a:latin typeface="Times New Roman"/>
                <a:cs typeface="Times New Roman"/>
              </a:rPr>
              <a:t>Oblast mezi 1000 a 1350 </a:t>
            </a:r>
            <a:r>
              <a:rPr sz="1814" spc="5" dirty="0">
                <a:latin typeface="Times New Roman"/>
                <a:cs typeface="Times New Roman"/>
              </a:rPr>
              <a:t>cm</a:t>
            </a:r>
            <a:r>
              <a:rPr sz="1768" spc="6" baseline="25641" dirty="0">
                <a:latin typeface="Times New Roman"/>
                <a:cs typeface="Times New Roman"/>
              </a:rPr>
              <a:t>-1 </a:t>
            </a:r>
            <a:r>
              <a:rPr sz="1814" spc="-5" dirty="0">
                <a:latin typeface="Times New Roman"/>
                <a:cs typeface="Times New Roman"/>
              </a:rPr>
              <a:t>: valenční a deformační vibrace C-C, C-N  a C-O vazeb (</a:t>
            </a:r>
            <a:r>
              <a:rPr sz="1814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oblast otisku prstu</a:t>
            </a:r>
            <a:r>
              <a:rPr sz="1814" spc="-5" dirty="0">
                <a:latin typeface="Times New Roman"/>
                <a:cs typeface="Times New Roman"/>
              </a:rPr>
              <a:t>)</a:t>
            </a:r>
            <a:endParaRPr sz="1814" dirty="0">
              <a:latin typeface="Times New Roman"/>
              <a:cs typeface="Times New Roman"/>
            </a:endParaRPr>
          </a:p>
          <a:p>
            <a:pPr>
              <a:spcBef>
                <a:spcPts val="41"/>
              </a:spcBef>
            </a:pPr>
            <a:endParaRPr sz="1859" dirty="0">
              <a:latin typeface="Times New Roman"/>
              <a:cs typeface="Times New Roman"/>
            </a:endParaRPr>
          </a:p>
          <a:p>
            <a:pPr marL="69098"/>
            <a:r>
              <a:rPr sz="1814" spc="-5" dirty="0">
                <a:latin typeface="Times New Roman"/>
                <a:cs typeface="Times New Roman"/>
              </a:rPr>
              <a:t>Oblast mezi 1350 a 4000 </a:t>
            </a:r>
            <a:r>
              <a:rPr sz="1814" spc="5" dirty="0">
                <a:latin typeface="Times New Roman"/>
                <a:cs typeface="Times New Roman"/>
              </a:rPr>
              <a:t>cm</a:t>
            </a:r>
            <a:r>
              <a:rPr sz="1768" spc="6" baseline="25641" dirty="0">
                <a:latin typeface="Times New Roman"/>
                <a:cs typeface="Times New Roman"/>
              </a:rPr>
              <a:t>-1 </a:t>
            </a:r>
            <a:r>
              <a:rPr sz="1814" spc="-5" dirty="0">
                <a:latin typeface="Times New Roman"/>
                <a:cs typeface="Times New Roman"/>
              </a:rPr>
              <a:t>: valenční vibrace vodíku</a:t>
            </a:r>
            <a:r>
              <a:rPr sz="1814" spc="-177" dirty="0">
                <a:latin typeface="Times New Roman"/>
                <a:cs typeface="Times New Roman"/>
              </a:rPr>
              <a:t> </a:t>
            </a:r>
            <a:r>
              <a:rPr sz="1814" spc="-45" dirty="0">
                <a:latin typeface="Times New Roman"/>
                <a:cs typeface="Times New Roman"/>
              </a:rPr>
              <a:t>(Y-H)</a:t>
            </a:r>
            <a:endParaRPr sz="1814" dirty="0">
              <a:latin typeface="Times New Roman"/>
              <a:cs typeface="Times New Roman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024F79E-6055-76BD-4584-4A1EA40F0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Spektrofotometrické metody: absorpce tepelného záření – IČ (IR)  spektrometrie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D1311EB-BF86-8C8C-F0E8-C1C60356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254" y="1531252"/>
            <a:ext cx="6076951" cy="30810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874650B-A052-52E6-B6B7-20CACC204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9" y="1529376"/>
            <a:ext cx="5299361" cy="30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9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6AAF1-D383-F8F7-D10A-0BF0662A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AFC771C9-D420-49EC-C5CA-0A32979F250C}"/>
              </a:ext>
            </a:extLst>
          </p:cNvPr>
          <p:cNvSpPr/>
          <p:nvPr/>
        </p:nvSpPr>
        <p:spPr>
          <a:xfrm>
            <a:off x="6834291" y="1951025"/>
            <a:ext cx="4834796" cy="2813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BCA6E5-97F1-FD69-11FF-4B2C27011261}"/>
              </a:ext>
            </a:extLst>
          </p:cNvPr>
          <p:cNvSpPr txBox="1"/>
          <p:nvPr/>
        </p:nvSpPr>
        <p:spPr>
          <a:xfrm>
            <a:off x="288705" y="1902005"/>
            <a:ext cx="62068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effectLst/>
              </a:rPr>
              <a:t>Analýza otisků prstů</a:t>
            </a:r>
            <a:endParaRPr lang="cs-CZ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b="0" i="0" u="none" strike="noStrike" dirty="0" err="1">
                <a:effectLst/>
              </a:rPr>
              <a:t>Molecular</a:t>
            </a:r>
            <a:r>
              <a:rPr lang="cs-CZ" b="0" i="0" u="none" strike="noStrike" dirty="0">
                <a:effectLst/>
              </a:rPr>
              <a:t> </a:t>
            </a:r>
            <a:r>
              <a:rPr lang="cs-CZ" b="0" i="0" u="none" strike="noStrike" dirty="0" err="1">
                <a:effectLst/>
              </a:rPr>
              <a:t>Spectroscopy</a:t>
            </a:r>
            <a:r>
              <a:rPr lang="cs-CZ" b="0" i="0" u="none" strike="noStrike" dirty="0">
                <a:effectLst/>
              </a:rPr>
              <a:t> </a:t>
            </a:r>
            <a:r>
              <a:rPr lang="cs-CZ" b="0" i="0" u="none" strike="noStrike" dirty="0" err="1">
                <a:effectLst/>
              </a:rPr>
              <a:t>for</a:t>
            </a:r>
            <a:r>
              <a:rPr lang="cs-CZ" b="0" i="0" u="none" strike="noStrike" dirty="0">
                <a:effectLst/>
              </a:rPr>
              <a:t> </a:t>
            </a:r>
            <a:r>
              <a:rPr lang="cs-CZ" b="0" i="0" u="none" strike="noStrike" dirty="0" err="1">
                <a:effectLst/>
              </a:rPr>
              <a:t>Forensics</a:t>
            </a:r>
            <a:endParaRPr lang="cs-CZ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effectLst/>
              </a:rPr>
              <a:t>Ruční spektrometry pro rychlou analýzu drog, výbušnin a prekurzorů jejich výroby</a:t>
            </a:r>
            <a:endParaRPr lang="cs-CZ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effectLst/>
              </a:rPr>
              <a:t>Analýza inkoustů pomocí zobrazovací FT-IR ATR</a:t>
            </a:r>
            <a:endParaRPr lang="cs-CZ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effectLst/>
              </a:rPr>
              <a:t>Stanovení koncentrace ozonu</a:t>
            </a:r>
            <a:endParaRPr lang="cs-CZ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effectLst/>
              </a:rPr>
              <a:t>Identifikace </a:t>
            </a:r>
            <a:r>
              <a:rPr lang="cs-CZ" b="0" i="0" u="none" strike="noStrike" dirty="0" err="1">
                <a:effectLst/>
              </a:rPr>
              <a:t>Novičoku</a:t>
            </a:r>
            <a:r>
              <a:rPr lang="cs-CZ" b="0" i="0" u="none" strike="noStrike" dirty="0">
                <a:effectLst/>
              </a:rPr>
              <a:t> 4. generace </a:t>
            </a:r>
            <a:endParaRPr lang="cs-CZ" b="0" i="0" dirty="0"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Evidence stop na místě činu (vlákna, laky, textil, atd.)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Analýza padělků různých typů (pigmenty, barviva, </a:t>
            </a:r>
            <a:r>
              <a:rPr lang="cs-CZ" b="0" i="0" dirty="0" err="1">
                <a:effectLst/>
              </a:rPr>
              <a:t>gemologie</a:t>
            </a:r>
            <a:r>
              <a:rPr lang="cs-CZ" b="0" i="0" dirty="0">
                <a:effectLst/>
              </a:rPr>
              <a:t>, atd.)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8DD2971-C40D-4795-5A5B-749E2700ECCF}"/>
              </a:ext>
            </a:extLst>
          </p:cNvPr>
          <p:cNvSpPr txBox="1"/>
          <p:nvPr/>
        </p:nvSpPr>
        <p:spPr>
          <a:xfrm>
            <a:off x="3161222" y="5553512"/>
            <a:ext cx="586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Tolik na rozloučenou s IR spektrometrií a teď z tepla do zimy!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4BC8C6A-7D57-F2FD-8B1D-16E2CBB31D9D}"/>
              </a:ext>
            </a:extLst>
          </p:cNvPr>
          <p:cNvSpPr txBox="1"/>
          <p:nvPr/>
        </p:nvSpPr>
        <p:spPr>
          <a:xfrm>
            <a:off x="400939" y="150326"/>
            <a:ext cx="73924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alt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Spektrofotometrické metody: absorpce tepelného záření – IČ (IR)  spektrometrie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63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22BA4-D535-B991-8976-F35EFADF7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A4BB5E3-97C0-D9AA-9D1D-0ADDAC88C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470" y="42892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Instrumentální techniky analýzy chemických látek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D66F7DB-EAC3-9166-1F87-CCBF88ECC8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8470" y="1992086"/>
            <a:ext cx="8153400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cs-CZ" altLang="cs-CZ" sz="2400" dirty="0"/>
              <a:t>Spektrofotometrie v UV a VIS</a:t>
            </a:r>
          </a:p>
          <a:p>
            <a:pPr>
              <a:buNone/>
            </a:pPr>
            <a:r>
              <a:rPr lang="cs-CZ" altLang="cs-CZ" sz="2400" dirty="0"/>
              <a:t>Atomová absorpční a emisní spektrometrie</a:t>
            </a:r>
          </a:p>
          <a:p>
            <a:pPr>
              <a:buNone/>
            </a:pPr>
            <a:r>
              <a:rPr lang="cs-CZ" altLang="cs-CZ" sz="2400" dirty="0"/>
              <a:t>ICP-MS 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Infračervená spektrofotometrie</a:t>
            </a:r>
          </a:p>
          <a:p>
            <a:pPr>
              <a:buNone/>
            </a:pPr>
            <a:r>
              <a:rPr lang="cs-CZ" altLang="cs-CZ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PIXE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</a:rPr>
              <a:t>Nukleární magnetická rezonance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</a:rPr>
              <a:t>Hmotnostní spektrometrie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</a:rPr>
              <a:t>Elektronová mikroskopie spojená s analýzou </a:t>
            </a:r>
            <a:r>
              <a:rPr lang="cs-CZ" altLang="cs-CZ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EDAX</a:t>
            </a:r>
          </a:p>
          <a:p>
            <a:pPr eaLnBrk="1" hangingPunct="1">
              <a:buFontTx/>
              <a:buNone/>
            </a:pPr>
            <a:endParaRPr lang="cs-CZ" altLang="cs-CZ" sz="2400" dirty="0"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cs-CZ" altLang="cs-CZ" sz="2400" dirty="0"/>
              <a:t>Základní elektrochemické techniky 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Chromatografie</a:t>
            </a:r>
          </a:p>
        </p:txBody>
      </p:sp>
    </p:spTree>
    <p:extLst>
      <p:ext uri="{BB962C8B-B14F-4D97-AF65-F5344CB8AC3E}">
        <p14:creationId xmlns:p14="http://schemas.microsoft.com/office/powerpoint/2010/main" val="2737917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717552"/>
            <a:ext cx="85407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ovéPole 2"/>
          <p:cNvSpPr txBox="1">
            <a:spLocks noChangeArrowheads="1"/>
          </p:cNvSpPr>
          <p:nvPr/>
        </p:nvSpPr>
        <p:spPr bwMode="auto">
          <a:xfrm>
            <a:off x="1919288" y="5157789"/>
            <a:ext cx="8469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FF00"/>
                </a:solidFill>
                <a:latin typeface="+mn-lt"/>
              </a:rPr>
              <a:t>60 odstínů žluté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4"/>
          <p:cNvSpPr>
            <a:spLocks noChangeArrowheads="1"/>
          </p:cNvSpPr>
          <p:nvPr/>
        </p:nvSpPr>
        <p:spPr bwMode="auto">
          <a:xfrm>
            <a:off x="595575" y="1272114"/>
            <a:ext cx="7129462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Metoda PIXE je prakticky nedestruktivní citlivá metoda studia prvkového složení látek. </a:t>
            </a:r>
            <a:br>
              <a:rPr lang="cs-CZ" altLang="cs-CZ" sz="2000" dirty="0"/>
            </a:br>
            <a:r>
              <a:rPr lang="cs-CZ" altLang="cs-CZ" sz="2000" dirty="0"/>
              <a:t>Měření probíhá nejčastěji ve vakuové komoře. Vzorek je bombardován </a:t>
            </a:r>
            <a:r>
              <a:rPr lang="cs-CZ" altLang="cs-CZ" sz="2000" dirty="0">
                <a:solidFill>
                  <a:srgbClr val="FFFF00"/>
                </a:solidFill>
              </a:rPr>
              <a:t>svazkem </a:t>
            </a:r>
            <a:r>
              <a:rPr lang="cs-CZ" altLang="cs-CZ" sz="2000" dirty="0"/>
              <a:t>urychlených iontů, nejčastěji </a:t>
            </a:r>
            <a:r>
              <a:rPr lang="cs-CZ" altLang="cs-CZ" sz="2000" dirty="0">
                <a:solidFill>
                  <a:srgbClr val="FFFF00"/>
                </a:solidFill>
              </a:rPr>
              <a:t>protonů.</a:t>
            </a:r>
            <a:r>
              <a:rPr lang="cs-CZ" altLang="cs-CZ" sz="2000" dirty="0"/>
              <a:t> </a:t>
            </a:r>
            <a:br>
              <a:rPr lang="cs-CZ" altLang="cs-CZ" sz="2000" dirty="0"/>
            </a:br>
            <a:r>
              <a:rPr lang="cs-CZ" altLang="cs-CZ" sz="2000" dirty="0"/>
              <a:t>Princip metody spočívá v tom, že při průletu iontu vzorkem je z některé vnitřní energetické hladiny (K nebo L) některého atomu vyražen elektron a na jeho místo "přeskakuje" jiný elektron z hladiny vyšší. Při tomto "přeskoku" je s určitou pravděpodobností vyzářen foton o energii rovné rozdílu energií hladin, mezi kterými došlo k přeskoku. Jelikož každý prvek má svoje vlastní charakteristické uspořádání energetických hladin, dá se z naměřených energií takto vzniklých fotonů </a:t>
            </a:r>
            <a:r>
              <a:rPr lang="cs-CZ" altLang="cs-CZ" sz="2000" dirty="0">
                <a:solidFill>
                  <a:srgbClr val="FFFF00"/>
                </a:solidFill>
              </a:rPr>
              <a:t>zjistit, z jakého prvku </a:t>
            </a:r>
            <a:r>
              <a:rPr lang="cs-CZ" altLang="cs-CZ" sz="2000" dirty="0"/>
              <a:t>fotony pocházejí.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ED51303-8586-3280-C0F8-C4B1A5C68E2E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Instrumentální metody: PIXE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AE4EC6-132D-65F8-4A9B-ED547AD5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816" y="413132"/>
            <a:ext cx="3023878" cy="26641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9BB5EB-BACA-131F-F5F0-879C02F2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306" y="3429000"/>
            <a:ext cx="3987258" cy="273069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425C87C-7E0B-AB1A-27A0-D538CE2A1E9C}"/>
              </a:ext>
            </a:extLst>
          </p:cNvPr>
          <p:cNvSpPr txBox="1"/>
          <p:nvPr/>
        </p:nvSpPr>
        <p:spPr>
          <a:xfrm>
            <a:off x="595575" y="5501911"/>
            <a:ext cx="4071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</a:rPr>
              <a:t>Ale kde opatříme protony?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ED59B-5F96-523D-E264-585A9D660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618EDC42-25EC-8CE0-B7D7-556BB83A7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9" y="195022"/>
            <a:ext cx="5910183" cy="32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20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57" y="1347815"/>
            <a:ext cx="3363913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19" y="1346509"/>
            <a:ext cx="426085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4215306" y="4900832"/>
            <a:ext cx="4340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/>
              <a:t>měřící aparatura 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4DFC39A-F4F5-19B1-074B-1BD5D741E6FD}"/>
              </a:ext>
            </a:extLst>
          </p:cNvPr>
          <p:cNvSpPr txBox="1">
            <a:spLocks noChangeArrowheads="1"/>
          </p:cNvSpPr>
          <p:nvPr/>
        </p:nvSpPr>
        <p:spPr>
          <a:xfrm>
            <a:off x="372306" y="305483"/>
            <a:ext cx="99880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Instrumentální metody: PIXE (proton </a:t>
            </a:r>
            <a:r>
              <a:rPr lang="cs-CZ" altLang="cs-CZ" sz="3200" b="1" dirty="0" err="1"/>
              <a:t>induced</a:t>
            </a:r>
            <a:r>
              <a:rPr lang="cs-CZ" altLang="cs-CZ" sz="3200" b="1" dirty="0"/>
              <a:t> X-</a:t>
            </a:r>
            <a:r>
              <a:rPr lang="cs-CZ" altLang="cs-CZ" sz="3200" b="1" dirty="0" err="1"/>
              <a:t>ray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emission</a:t>
            </a:r>
            <a:r>
              <a:rPr lang="cs-CZ" altLang="cs-CZ" sz="3200" b="1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3C86FE-6D9C-A693-2D8E-2927590D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064" y="3880641"/>
            <a:ext cx="2543190" cy="2040382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C4794F2B-633E-8C73-8E91-2530EECF8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5029" y="6079181"/>
            <a:ext cx="2181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/>
              <a:t>        měřící komora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A90744-E4AA-B9CC-8009-461D78DBB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081" y="1346509"/>
            <a:ext cx="3690173" cy="237597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4BA07-D734-A019-2DA9-A94E67D9B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9E1F0ED-F16F-5FB0-D8F2-AD1753A3FB08}"/>
              </a:ext>
            </a:extLst>
          </p:cNvPr>
          <p:cNvSpPr txBox="1"/>
          <p:nvPr/>
        </p:nvSpPr>
        <p:spPr>
          <a:xfrm>
            <a:off x="4029019" y="1482367"/>
            <a:ext cx="8304237" cy="1242154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45490" marR="607488" algn="r">
              <a:spcBef>
                <a:spcPts val="86"/>
              </a:spcBef>
            </a:pPr>
            <a:r>
              <a:rPr sz="2000" spc="-5" dirty="0">
                <a:cs typeface="Times New Roman"/>
              </a:rPr>
              <a:t>Metoda NMR </a:t>
            </a:r>
            <a:r>
              <a:rPr lang="cs-CZ" sz="2000" spc="-5" dirty="0">
                <a:cs typeface="Times New Roman"/>
              </a:rPr>
              <a:t>v</a:t>
            </a:r>
            <a:r>
              <a:rPr lang="cs-CZ" sz="2000" b="0" i="0" dirty="0">
                <a:solidFill>
                  <a:srgbClr val="040C28"/>
                </a:solidFill>
                <a:effectLst/>
              </a:rPr>
              <a:t>yužívá chování některých atomových jader umístěných v silném magnetickém poli při interakci s vysokofrekvenčním </a:t>
            </a:r>
            <a:r>
              <a:rPr lang="cs-CZ" sz="2000" b="0" i="0" dirty="0" err="1">
                <a:solidFill>
                  <a:srgbClr val="040C28"/>
                </a:solidFill>
                <a:effectLst/>
              </a:rPr>
              <a:t>elmag</a:t>
            </a:r>
            <a:r>
              <a:rPr lang="cs-CZ" sz="2000" b="0" i="0" dirty="0">
                <a:solidFill>
                  <a:srgbClr val="040C28"/>
                </a:solidFill>
                <a:effectLst/>
              </a:rPr>
              <a:t> zářením</a:t>
            </a:r>
            <a:r>
              <a:rPr lang="cs-CZ" sz="2000" b="0" i="0" dirty="0">
                <a:solidFill>
                  <a:srgbClr val="1F1F1F"/>
                </a:solidFill>
                <a:effectLst/>
              </a:rPr>
              <a:t>. Výsledkem je </a:t>
            </a:r>
            <a:r>
              <a:rPr lang="cs-CZ" sz="2000" b="0" i="0" dirty="0" err="1">
                <a:solidFill>
                  <a:srgbClr val="1F1F1F"/>
                </a:solidFill>
                <a:effectLst/>
              </a:rPr>
              <a:t>elmag</a:t>
            </a:r>
            <a:r>
              <a:rPr lang="cs-CZ" sz="2000" b="0" i="0" dirty="0">
                <a:solidFill>
                  <a:srgbClr val="1F1F1F"/>
                </a:solidFill>
                <a:effectLst/>
              </a:rPr>
              <a:t> signál v oblasti spektra rádiových vln (MHz). </a:t>
            </a:r>
            <a:endParaRPr sz="2000" dirty="0">
              <a:cs typeface="Times New Roman"/>
            </a:endParaRPr>
          </a:p>
          <a:p>
            <a:pPr>
              <a:spcBef>
                <a:spcPts val="41"/>
              </a:spcBef>
            </a:pPr>
            <a:endParaRPr sz="2000" dirty="0">
              <a:cs typeface="Times New Roman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777E7E-2825-DE77-A632-17B7D770EA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Spektra NMR</a:t>
            </a:r>
            <a:br>
              <a:rPr lang="cs-CZ" altLang="cs-CZ" sz="3200" b="1" dirty="0"/>
            </a:br>
            <a:r>
              <a:rPr lang="cs-CZ" altLang="cs-CZ" sz="3200" b="1" dirty="0"/>
              <a:t>nukleární magnetická rezonance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41F0AC-7288-FC89-70BD-CCF8A43D7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724" y="2725738"/>
            <a:ext cx="4847833" cy="388012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F3EAF31-5EAF-88C5-AA7A-BD9AF39DD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565" y="2707924"/>
            <a:ext cx="5454546" cy="38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065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EA32C-223F-F14F-9B28-85FD7AA9A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3424CF8F-ADBF-8429-A485-19CE0CFFF7FC}"/>
              </a:ext>
            </a:extLst>
          </p:cNvPr>
          <p:cNvSpPr txBox="1"/>
          <p:nvPr/>
        </p:nvSpPr>
        <p:spPr>
          <a:xfrm>
            <a:off x="599618" y="1709512"/>
            <a:ext cx="7848644" cy="1549931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46065" marR="16123" indent="-576"/>
            <a:r>
              <a:rPr sz="2000" spc="-5" dirty="0" err="1">
                <a:cs typeface="Times New Roman"/>
              </a:rPr>
              <a:t>Lze</a:t>
            </a:r>
            <a:r>
              <a:rPr sz="2000" spc="-5" dirty="0">
                <a:cs typeface="Times New Roman"/>
              </a:rPr>
              <a:t> ji použít pro měření látek s atomovými jádry s lichým hmotnostním  nebo atomovým</a:t>
            </a:r>
            <a:r>
              <a:rPr sz="2000" spc="-18" dirty="0">
                <a:cs typeface="Times New Roman"/>
              </a:rPr>
              <a:t> </a:t>
            </a:r>
            <a:r>
              <a:rPr sz="2000" spc="-9" dirty="0">
                <a:cs typeface="Times New Roman"/>
              </a:rPr>
              <a:t>číslem.</a:t>
            </a:r>
            <a:endParaRPr sz="2000" dirty="0">
              <a:cs typeface="Times New Roman"/>
            </a:endParaRPr>
          </a:p>
          <a:p>
            <a:pPr>
              <a:spcBef>
                <a:spcPts val="36"/>
              </a:spcBef>
            </a:pPr>
            <a:endParaRPr sz="2000" dirty="0">
              <a:cs typeface="Times New Roman"/>
            </a:endParaRPr>
          </a:p>
          <a:p>
            <a:pPr marL="46065"/>
            <a:r>
              <a:rPr sz="2000" spc="-5" dirty="0">
                <a:cs typeface="Times New Roman"/>
              </a:rPr>
              <a:t>Nejběžnější a největší význam pro strukturní analýzu mají </a:t>
            </a:r>
            <a:r>
              <a:rPr sz="2000" spc="6" baseline="25641" dirty="0">
                <a:cs typeface="Times New Roman"/>
              </a:rPr>
              <a:t>1</a:t>
            </a:r>
            <a:r>
              <a:rPr sz="2000" spc="5" dirty="0">
                <a:cs typeface="Times New Roman"/>
              </a:rPr>
              <a:t>H </a:t>
            </a:r>
            <a:r>
              <a:rPr sz="2000" spc="-5" dirty="0">
                <a:cs typeface="Times New Roman"/>
              </a:rPr>
              <a:t>a</a:t>
            </a:r>
            <a:r>
              <a:rPr sz="2000" spc="-18" dirty="0">
                <a:cs typeface="Times New Roman"/>
              </a:rPr>
              <a:t> </a:t>
            </a:r>
            <a:r>
              <a:rPr sz="2000" spc="6" baseline="25641" dirty="0">
                <a:cs typeface="Times New Roman"/>
              </a:rPr>
              <a:t>13</a:t>
            </a:r>
            <a:r>
              <a:rPr sz="2000" spc="5" dirty="0">
                <a:cs typeface="Times New Roman"/>
              </a:rPr>
              <a:t>C</a:t>
            </a:r>
            <a:r>
              <a:rPr lang="cs-CZ" sz="2000" spc="5" dirty="0">
                <a:cs typeface="Times New Roman"/>
              </a:rPr>
              <a:t> – tedy v analýze organických látek</a:t>
            </a:r>
            <a:r>
              <a:rPr sz="2000" spc="5" dirty="0">
                <a:cs typeface="Times New Roman"/>
              </a:rPr>
              <a:t>.</a:t>
            </a:r>
            <a:endParaRPr sz="2000" dirty="0">
              <a:cs typeface="Times New Roman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BD4C58E-5B02-F436-8AD3-D771B4850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Spektra NMR</a:t>
            </a:r>
            <a:br>
              <a:rPr lang="cs-CZ" altLang="cs-CZ" sz="3200" b="1" dirty="0"/>
            </a:br>
            <a:r>
              <a:rPr lang="cs-CZ" altLang="cs-CZ" sz="3200" b="1" dirty="0"/>
              <a:t>nukleární magnetická rezonance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ADED4B6-F7E0-C420-AB92-A67FB9157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54" y="3465513"/>
            <a:ext cx="3920670" cy="29469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EF56747-F9A2-01A3-79A5-EE304DCA6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40" y="3477417"/>
            <a:ext cx="4522819" cy="29469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4F8032B-4A16-6536-8529-9FAB14D17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419" y="1498417"/>
            <a:ext cx="3036071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4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FAD6-7CDC-6B6B-8D5F-DE2941FE5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77C5B8B6-3A31-BEB4-633F-1F2881988E4E}"/>
              </a:ext>
            </a:extLst>
          </p:cNvPr>
          <p:cNvSpPr/>
          <p:nvPr/>
        </p:nvSpPr>
        <p:spPr>
          <a:xfrm>
            <a:off x="347140" y="1465261"/>
            <a:ext cx="6134071" cy="385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E0C9BFB-350B-506C-5A86-ACF219902752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/>
              <a:t>Spektra NMR</a:t>
            </a:r>
            <a:br>
              <a:rPr lang="cs-CZ" altLang="cs-CZ" sz="3200" b="1"/>
            </a:br>
            <a:r>
              <a:rPr lang="cs-CZ" altLang="cs-CZ" sz="3200" b="1"/>
              <a:t>nukleární magnetická rezonance</a:t>
            </a:r>
            <a:endParaRPr lang="cs-CZ" altLang="cs-CZ" sz="32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D1406D4-6AAE-6B14-0561-19731ACCC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075" y="1465260"/>
            <a:ext cx="4996922" cy="385686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05E8AF-1DC8-8C30-5DE4-2AB7CC2A1CC8}"/>
              </a:ext>
            </a:extLst>
          </p:cNvPr>
          <p:cNvSpPr txBox="1"/>
          <p:nvPr/>
        </p:nvSpPr>
        <p:spPr>
          <a:xfrm>
            <a:off x="343661" y="5564926"/>
            <a:ext cx="6094602" cy="929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16" marR="4607" lvl="0" indent="0" algn="l" defTabSz="457200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14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Informace o umístění protonů v molekule (včetně konformace)  Informace o umístění uhlíkových atomů v molekule (včetně konformace)  Informace o přítomnosti a </a:t>
            </a:r>
            <a:r>
              <a:rPr kumimoji="0" lang="cs-CZ" sz="1814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počtu</a:t>
            </a:r>
            <a:r>
              <a:rPr kumimoji="0" lang="cs-CZ" sz="1814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funkčních</a:t>
            </a:r>
            <a:r>
              <a:rPr kumimoji="0" lang="cs-CZ" sz="1814" b="0" i="0" u="none" strike="noStrike" kern="1200" cap="none" spc="-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cs-CZ" sz="1814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skupin</a:t>
            </a:r>
            <a:endParaRPr kumimoji="0" lang="cs-CZ" sz="181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50088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0489" y="1726291"/>
            <a:ext cx="6643220" cy="4288950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>
              <a:spcBef>
                <a:spcPts val="86"/>
              </a:spcBef>
            </a:pPr>
            <a:r>
              <a:rPr sz="1814" spc="-9" dirty="0">
                <a:cs typeface="Times New Roman"/>
              </a:rPr>
              <a:t>Princip: </a:t>
            </a:r>
            <a:r>
              <a:rPr sz="1814" spc="-5" dirty="0">
                <a:cs typeface="Times New Roman"/>
              </a:rPr>
              <a:t>z elektroneutrálních molekul se v ionizační komoře vytvoří  </a:t>
            </a:r>
            <a:r>
              <a:rPr sz="1814" spc="-5" dirty="0">
                <a:solidFill>
                  <a:srgbClr val="FFFF00"/>
                </a:solidFill>
                <a:cs typeface="Times New Roman"/>
              </a:rPr>
              <a:t>molekulární </a:t>
            </a:r>
            <a:r>
              <a:rPr sz="1814" spc="-23" dirty="0">
                <a:solidFill>
                  <a:srgbClr val="FFFF00"/>
                </a:solidFill>
                <a:cs typeface="Times New Roman"/>
              </a:rPr>
              <a:t>ionty</a:t>
            </a:r>
            <a:r>
              <a:rPr sz="1814" spc="-23" dirty="0">
                <a:cs typeface="Times New Roman"/>
              </a:rPr>
              <a:t>, </a:t>
            </a:r>
            <a:r>
              <a:rPr sz="1814" spc="-5" dirty="0">
                <a:cs typeface="Times New Roman"/>
              </a:rPr>
              <a:t>které se mohou dále při přebytku </a:t>
            </a:r>
            <a:r>
              <a:rPr sz="1814" spc="-9" dirty="0">
                <a:cs typeface="Times New Roman"/>
              </a:rPr>
              <a:t>energie </a:t>
            </a:r>
            <a:r>
              <a:rPr sz="1814" spc="-5" dirty="0">
                <a:cs typeface="Times New Roman"/>
              </a:rPr>
              <a:t>rozpadat.  Směs fragmentů je v silném elektrickém poli urychlena a je dále vedena  do homogenního magnetického pole. V něm dochází k </a:t>
            </a:r>
            <a:r>
              <a:rPr sz="1814" spc="-5" dirty="0">
                <a:solidFill>
                  <a:srgbClr val="FFFF00"/>
                </a:solidFill>
                <a:cs typeface="Times New Roman"/>
              </a:rPr>
              <a:t>zakřivení drah  </a:t>
            </a:r>
            <a:r>
              <a:rPr sz="1814" spc="-5" dirty="0">
                <a:cs typeface="Times New Roman"/>
              </a:rPr>
              <a:t>jednotlivých částic podle svých efektivních hmotností</a:t>
            </a:r>
            <a:r>
              <a:rPr sz="1814" spc="-68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(m/e)</a:t>
            </a:r>
            <a:endParaRPr sz="1814" dirty="0">
              <a:cs typeface="Times New Roman"/>
            </a:endParaRPr>
          </a:p>
          <a:p>
            <a:pPr>
              <a:spcBef>
                <a:spcPts val="41"/>
              </a:spcBef>
            </a:pPr>
            <a:endParaRPr sz="1859" dirty="0">
              <a:cs typeface="Times New Roman"/>
            </a:endParaRPr>
          </a:p>
          <a:p>
            <a:pPr marL="11516">
              <a:tabLst>
                <a:tab pos="534935" algn="l"/>
                <a:tab pos="3385234" algn="l"/>
                <a:tab pos="3718057" algn="l"/>
              </a:tabLst>
            </a:pPr>
            <a:r>
              <a:rPr sz="1814" spc="-5" dirty="0">
                <a:cs typeface="Times New Roman"/>
              </a:rPr>
              <a:t>m	hmotnost</a:t>
            </a:r>
            <a:r>
              <a:rPr sz="1814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částice	e	elementární</a:t>
            </a:r>
            <a:r>
              <a:rPr sz="1814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náboj</a:t>
            </a:r>
            <a:endParaRPr sz="1814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lang="cs-CZ" sz="1995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lang="cs-CZ" sz="1995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sz="1995" dirty="0">
              <a:cs typeface="Times New Roman"/>
            </a:endParaRPr>
          </a:p>
          <a:p>
            <a:pPr>
              <a:spcBef>
                <a:spcPts val="23"/>
              </a:spcBef>
            </a:pPr>
            <a:endParaRPr sz="1768" dirty="0">
              <a:cs typeface="Times New Roman"/>
            </a:endParaRPr>
          </a:p>
          <a:p>
            <a:pPr marL="11516" marR="745108"/>
            <a:r>
              <a:rPr sz="1814" spc="-5" dirty="0">
                <a:cs typeface="Times New Roman"/>
              </a:rPr>
              <a:t>Částice dopadají na </a:t>
            </a:r>
            <a:r>
              <a:rPr sz="1814" spc="-14" dirty="0">
                <a:cs typeface="Times New Roman"/>
              </a:rPr>
              <a:t>detektory, </a:t>
            </a:r>
            <a:r>
              <a:rPr sz="1814" spc="-5" dirty="0">
                <a:cs typeface="Times New Roman"/>
              </a:rPr>
              <a:t>intenzita signálu je úměrná počtu  dopadlých</a:t>
            </a:r>
            <a:r>
              <a:rPr sz="1814" spc="-23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částic.</a:t>
            </a:r>
            <a:endParaRPr sz="1814" dirty="0">
              <a:cs typeface="Times New Roman"/>
            </a:endParaRPr>
          </a:p>
          <a:p>
            <a:pPr>
              <a:spcBef>
                <a:spcPts val="41"/>
              </a:spcBef>
            </a:pPr>
            <a:endParaRPr sz="1859" dirty="0">
              <a:cs typeface="Times New Roman"/>
            </a:endParaRPr>
          </a:p>
          <a:p>
            <a:pPr marL="11516">
              <a:tabLst>
                <a:tab pos="1491944" algn="l"/>
              </a:tabLst>
            </a:pPr>
            <a:r>
              <a:rPr sz="1814" spc="-5" dirty="0">
                <a:cs typeface="Times New Roman"/>
              </a:rPr>
              <a:t>MS</a:t>
            </a:r>
            <a:r>
              <a:rPr sz="1814" spc="9" dirty="0">
                <a:cs typeface="Times New Roman"/>
              </a:rPr>
              <a:t> </a:t>
            </a:r>
            <a:r>
              <a:rPr sz="1814" spc="-9" dirty="0">
                <a:cs typeface="Times New Roman"/>
              </a:rPr>
              <a:t>spektrum:	</a:t>
            </a:r>
            <a:r>
              <a:rPr sz="1814" spc="-5" dirty="0">
                <a:cs typeface="Times New Roman"/>
              </a:rPr>
              <a:t>intenzita </a:t>
            </a:r>
            <a:r>
              <a:rPr sz="1814" spc="-9" dirty="0">
                <a:cs typeface="Times New Roman"/>
              </a:rPr>
              <a:t>signálu </a:t>
            </a:r>
            <a:r>
              <a:rPr sz="1814" spc="-5" dirty="0">
                <a:cs typeface="Times New Roman"/>
              </a:rPr>
              <a:t>(%) vs.</a:t>
            </a:r>
            <a:r>
              <a:rPr sz="1814" spc="426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m/e</a:t>
            </a:r>
            <a:endParaRPr sz="1814" dirty="0">
              <a:cs typeface="Times New Roman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8D30AD5-E3CD-10B9-35D9-E37812DC6BA3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Hmotnostní spektrometrie – MS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5335C48-939C-450D-7253-A198E7ACE983}"/>
              </a:ext>
            </a:extLst>
          </p:cNvPr>
          <p:cNvSpPr txBox="1"/>
          <p:nvPr/>
        </p:nvSpPr>
        <p:spPr>
          <a:xfrm>
            <a:off x="7636316" y="1608845"/>
            <a:ext cx="41151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Způsoby ionizace:  </a:t>
            </a:r>
          </a:p>
          <a:p>
            <a:endParaRPr lang="cs-CZ" dirty="0"/>
          </a:p>
          <a:p>
            <a:r>
              <a:rPr lang="cs-CZ" dirty="0"/>
              <a:t>nárazem elektronů (EI)</a:t>
            </a:r>
          </a:p>
          <a:p>
            <a:r>
              <a:rPr lang="cs-CZ" dirty="0"/>
              <a:t>ionizace elektrostatickým polem  chemická ionizace (CI)</a:t>
            </a:r>
          </a:p>
          <a:p>
            <a:r>
              <a:rPr lang="cs-CZ" dirty="0"/>
              <a:t>laserová desorpce (MALDI)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402D96D-0326-84E7-98C9-FC4DF02B0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537" y="3944527"/>
            <a:ext cx="3929581" cy="227211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32" y="404664"/>
            <a:ext cx="8424936" cy="63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77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2950" y="632696"/>
            <a:ext cx="5910585" cy="3399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3" name="object 3"/>
          <p:cNvSpPr/>
          <p:nvPr/>
        </p:nvSpPr>
        <p:spPr>
          <a:xfrm>
            <a:off x="2832950" y="4103724"/>
            <a:ext cx="3266427" cy="1893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52"/>
          </a:p>
        </p:txBody>
      </p:sp>
    </p:spTree>
    <p:extLst>
      <p:ext uri="{BB962C8B-B14F-4D97-AF65-F5344CB8AC3E}">
        <p14:creationId xmlns:p14="http://schemas.microsoft.com/office/powerpoint/2010/main" val="36198615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7566" y="593599"/>
            <a:ext cx="2910007" cy="1700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3" name="object 3"/>
          <p:cNvSpPr/>
          <p:nvPr/>
        </p:nvSpPr>
        <p:spPr>
          <a:xfrm>
            <a:off x="6849359" y="2558799"/>
            <a:ext cx="2967998" cy="2235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4" name="object 4"/>
          <p:cNvSpPr/>
          <p:nvPr/>
        </p:nvSpPr>
        <p:spPr>
          <a:xfrm>
            <a:off x="2261503" y="593600"/>
            <a:ext cx="4567656" cy="4195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5" name="object 5"/>
          <p:cNvSpPr txBox="1"/>
          <p:nvPr/>
        </p:nvSpPr>
        <p:spPr>
          <a:xfrm>
            <a:off x="2328830" y="5020079"/>
            <a:ext cx="7377644" cy="9583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>
              <a:spcBef>
                <a:spcPts val="86"/>
              </a:spcBef>
            </a:pPr>
            <a:r>
              <a:rPr sz="2052" spc="-4" dirty="0">
                <a:latin typeface="Times New Roman"/>
                <a:cs typeface="Times New Roman"/>
              </a:rPr>
              <a:t>Příklady </a:t>
            </a:r>
            <a:r>
              <a:rPr sz="2052" dirty="0">
                <a:latin typeface="Times New Roman"/>
                <a:cs typeface="Times New Roman"/>
              </a:rPr>
              <a:t>fragmentace malých molekul a makromolekul; </a:t>
            </a:r>
            <a:r>
              <a:rPr sz="2052" spc="-4" dirty="0">
                <a:latin typeface="Times New Roman"/>
                <a:cs typeface="Times New Roman"/>
              </a:rPr>
              <a:t>MS</a:t>
            </a:r>
            <a:r>
              <a:rPr sz="2052" spc="-115" dirty="0">
                <a:latin typeface="Times New Roman"/>
                <a:cs typeface="Times New Roman"/>
              </a:rPr>
              <a:t> </a:t>
            </a:r>
            <a:r>
              <a:rPr sz="2052" dirty="0">
                <a:latin typeface="Times New Roman"/>
                <a:cs typeface="Times New Roman"/>
              </a:rPr>
              <a:t>technikou  lze detekovat molekuly až o velikosti 1 milionu m/z </a:t>
            </a:r>
            <a:r>
              <a:rPr sz="2052" spc="-4" dirty="0">
                <a:latin typeface="Times New Roman"/>
                <a:cs typeface="Times New Roman"/>
              </a:rPr>
              <a:t>(např. </a:t>
            </a:r>
            <a:r>
              <a:rPr sz="2052" dirty="0">
                <a:latin typeface="Times New Roman"/>
                <a:cs typeface="Times New Roman"/>
              </a:rPr>
              <a:t>dokonce  celé virové</a:t>
            </a:r>
            <a:r>
              <a:rPr sz="2052" spc="-30" dirty="0">
                <a:latin typeface="Times New Roman"/>
                <a:cs typeface="Times New Roman"/>
              </a:rPr>
              <a:t> </a:t>
            </a:r>
            <a:r>
              <a:rPr sz="2052" spc="-4" dirty="0">
                <a:latin typeface="Times New Roman"/>
                <a:cs typeface="Times New Roman"/>
              </a:rPr>
              <a:t>částice)</a:t>
            </a:r>
            <a:endParaRPr sz="2052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115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678A3-F993-D0E0-34AD-291DECC4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387BBA-2451-C4A6-D480-BD1915C4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189" y="3664382"/>
            <a:ext cx="1536325" cy="1005927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3DDEE3A3-2F14-916C-4C40-B05E90FDE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664382"/>
            <a:ext cx="1524000" cy="990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980E4D43-8D19-C782-465C-54F73E8B3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40" y="322261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Spektrofotometrické metody: absorpce záření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860542E-E8D6-D73E-61AC-39572CB0A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4477" y="1344672"/>
            <a:ext cx="9709674" cy="747372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cs-CZ" altLang="cs-CZ" sz="2400" dirty="0">
                <a:solidFill>
                  <a:srgbClr val="FFFF00"/>
                </a:solidFill>
              </a:rPr>
              <a:t>Obecný princip: světlo určité vlnové délky je  pohlcováno analyzovanou látkou. Stupeň absorpce (pohlcení) je možno zjistit měřením toku záření </a:t>
            </a:r>
            <a:r>
              <a:rPr lang="cs-CZ" altLang="cs-CZ" sz="2400" dirty="0">
                <a:solidFill>
                  <a:srgbClr val="FFFF00"/>
                </a:solidFill>
                <a:sym typeface="Symbol" panose="05050102010706020507" pitchFamily="18" charset="2"/>
              </a:rPr>
              <a:t>:</a:t>
            </a:r>
            <a:endParaRPr lang="cs-CZ" altLang="cs-CZ" sz="2400" dirty="0">
              <a:solidFill>
                <a:srgbClr val="FFFF00"/>
              </a:solidFill>
            </a:endParaRPr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cs-CZ" altLang="cs-CZ" sz="2400" baseline="-25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2E4A067-5307-5175-2C26-FD07FF8398E0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98120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cs-CZ" altLang="cs-CZ" dirty="0"/>
          </a:p>
          <a:p>
            <a:pPr>
              <a:buFontTx/>
              <a:buNone/>
            </a:pPr>
            <a:endParaRPr lang="cs-CZ" altLang="cs-CZ" sz="2400" dirty="0">
              <a:solidFill>
                <a:srgbClr val="FF3300"/>
              </a:solidFill>
            </a:endParaRPr>
          </a:p>
          <a:p>
            <a:pPr>
              <a:buFontTx/>
              <a:buNone/>
            </a:pPr>
            <a:r>
              <a:rPr lang="cs-CZ" altLang="cs-CZ" sz="2400" dirty="0"/>
              <a:t>Zdroj		</a:t>
            </a:r>
            <a:r>
              <a:rPr lang="cs-CZ" altLang="cs-CZ" sz="2400" dirty="0">
                <a:sym typeface="Symbol" panose="05050102010706020507" pitchFamily="18" charset="2"/>
              </a:rPr>
              <a:t></a:t>
            </a:r>
            <a:r>
              <a:rPr lang="cs-CZ" altLang="cs-CZ" sz="2400" dirty="0"/>
              <a:t>     Absorpční prostředí	</a:t>
            </a:r>
            <a:r>
              <a:rPr lang="cs-CZ" altLang="cs-CZ" sz="2400" dirty="0">
                <a:sym typeface="Symbol" panose="05050102010706020507" pitchFamily="18" charset="2"/>
              </a:rPr>
              <a:t></a:t>
            </a:r>
            <a:r>
              <a:rPr lang="cs-CZ" altLang="cs-CZ" sz="2400" dirty="0"/>
              <a:t>	   Detektor</a:t>
            </a:r>
          </a:p>
          <a:p>
            <a:pPr>
              <a:buFontTx/>
              <a:buNone/>
            </a:pPr>
            <a:endParaRPr lang="cs-CZ" altLang="cs-CZ" dirty="0"/>
          </a:p>
          <a:p>
            <a:pPr>
              <a:buFontTx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    </a:t>
            </a:r>
            <a:r>
              <a:rPr lang="cs-CZ" altLang="cs-CZ" sz="2400" baseline="-25000" dirty="0">
                <a:sym typeface="Symbol" panose="05050102010706020507" pitchFamily="18" charset="2"/>
              </a:rPr>
              <a:t>0</a:t>
            </a:r>
            <a:r>
              <a:rPr lang="cs-CZ" altLang="cs-CZ" sz="2400" dirty="0">
                <a:sym typeface="Symbol" panose="05050102010706020507" pitchFamily="18" charset="2"/>
              </a:rPr>
              <a:t>	</a:t>
            </a:r>
            <a:r>
              <a:rPr lang="cs-CZ" altLang="cs-CZ" sz="2400" dirty="0">
                <a:solidFill>
                  <a:srgbClr val="FF3300"/>
                </a:solidFill>
                <a:sym typeface="Symbol" panose="05050102010706020507" pitchFamily="18" charset="2"/>
              </a:rPr>
              <a:t>	</a:t>
            </a:r>
            <a:r>
              <a:rPr lang="cs-CZ" altLang="cs-CZ" sz="2400" dirty="0">
                <a:sym typeface="Symbol" panose="05050102010706020507" pitchFamily="18" charset="2"/>
              </a:rPr>
              <a:t>   délka absorpčního prostředí (cm)              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</a:t>
            </a:r>
            <a:endParaRPr lang="cs-CZ" altLang="cs-CZ" sz="2400" dirty="0"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			        koncentrace látky c (mol/l)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cs-CZ" altLang="cs-CZ" sz="2400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			         vlnová </a:t>
            </a:r>
            <a:r>
              <a:rPr lang="cs-CZ" altLang="cs-CZ" sz="2400" dirty="0">
                <a:latin typeface="Calibri" panose="020F0502020204030204"/>
                <a:sym typeface="Symbol" panose="05050102010706020507" pitchFamily="18" charset="2"/>
              </a:rPr>
              <a:t>délka záření </a:t>
            </a:r>
            <a:r>
              <a:rPr lang="cs-CZ" altLang="cs-CZ" sz="2400" dirty="0">
                <a:sym typeface="Symbol" panose="05050102010706020507" pitchFamily="18" charset="2"/>
              </a:rPr>
              <a:t> (</a:t>
            </a:r>
            <a:r>
              <a:rPr lang="cs-CZ" altLang="cs-CZ" sz="2400" dirty="0" err="1">
                <a:sym typeface="Symbol" panose="05050102010706020507" pitchFamily="18" charset="2"/>
              </a:rPr>
              <a:t>nm</a:t>
            </a:r>
            <a:r>
              <a:rPr lang="cs-CZ" altLang="cs-CZ" sz="2400" dirty="0">
                <a:sym typeface="Symbol" panose="05050102010706020507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38616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1595" y="963704"/>
            <a:ext cx="2752974" cy="2687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3" name="object 3"/>
          <p:cNvSpPr/>
          <p:nvPr/>
        </p:nvSpPr>
        <p:spPr>
          <a:xfrm>
            <a:off x="5295315" y="963704"/>
            <a:ext cx="4245117" cy="2687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4" name="object 4"/>
          <p:cNvSpPr/>
          <p:nvPr/>
        </p:nvSpPr>
        <p:spPr>
          <a:xfrm>
            <a:off x="2401595" y="3919323"/>
            <a:ext cx="3482756" cy="19697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52"/>
          </a:p>
        </p:txBody>
      </p:sp>
      <p:sp>
        <p:nvSpPr>
          <p:cNvPr id="5" name="object 5"/>
          <p:cNvSpPr txBox="1"/>
          <p:nvPr/>
        </p:nvSpPr>
        <p:spPr>
          <a:xfrm>
            <a:off x="6287247" y="4122837"/>
            <a:ext cx="3225378" cy="190571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109684">
              <a:spcBef>
                <a:spcPts val="86"/>
              </a:spcBef>
            </a:pPr>
            <a:r>
              <a:rPr sz="2052" spc="-4" dirty="0">
                <a:latin typeface="Times New Roman"/>
                <a:cs typeface="Times New Roman"/>
              </a:rPr>
              <a:t>Schéma klasického MS  spektrometru </a:t>
            </a:r>
            <a:r>
              <a:rPr sz="2052" dirty="0">
                <a:latin typeface="Times New Roman"/>
                <a:cs typeface="Times New Roman"/>
              </a:rPr>
              <a:t>(nahoře) a MS  </a:t>
            </a:r>
            <a:r>
              <a:rPr sz="2052" spc="-4" dirty="0">
                <a:latin typeface="Times New Roman"/>
                <a:cs typeface="Times New Roman"/>
              </a:rPr>
              <a:t>spektrometru </a:t>
            </a:r>
            <a:r>
              <a:rPr sz="2052" spc="-9" dirty="0">
                <a:latin typeface="Times New Roman"/>
                <a:cs typeface="Times New Roman"/>
              </a:rPr>
              <a:t>„MALDI-TOF“  </a:t>
            </a:r>
            <a:r>
              <a:rPr sz="2052" dirty="0">
                <a:latin typeface="Times New Roman"/>
                <a:cs typeface="Times New Roman"/>
              </a:rPr>
              <a:t>(dole</a:t>
            </a:r>
            <a:r>
              <a:rPr sz="2052" spc="-13" dirty="0">
                <a:latin typeface="Times New Roman"/>
                <a:cs typeface="Times New Roman"/>
              </a:rPr>
              <a:t> </a:t>
            </a:r>
            <a:r>
              <a:rPr sz="2052" dirty="0">
                <a:latin typeface="Times New Roman"/>
                <a:cs typeface="Times New Roman"/>
              </a:rPr>
              <a:t>vlevo)</a:t>
            </a:r>
            <a:endParaRPr sz="2052">
              <a:latin typeface="Times New Roman"/>
              <a:cs typeface="Times New Roman"/>
            </a:endParaRPr>
          </a:p>
          <a:p>
            <a:pPr marL="10860" marR="4344"/>
            <a:r>
              <a:rPr sz="2052" spc="-4" dirty="0">
                <a:latin typeface="Times New Roman"/>
                <a:cs typeface="Times New Roman"/>
              </a:rPr>
              <a:t>Pro proteiny: </a:t>
            </a:r>
            <a:r>
              <a:rPr sz="2052" dirty="0">
                <a:latin typeface="Times New Roman"/>
                <a:cs typeface="Times New Roman"/>
              </a:rPr>
              <a:t>matrice</a:t>
            </a:r>
            <a:r>
              <a:rPr sz="2052" spc="-90" dirty="0">
                <a:latin typeface="Times New Roman"/>
                <a:cs typeface="Times New Roman"/>
              </a:rPr>
              <a:t> </a:t>
            </a:r>
            <a:r>
              <a:rPr sz="2052" spc="-4" dirty="0">
                <a:latin typeface="Times New Roman"/>
                <a:cs typeface="Times New Roman"/>
              </a:rPr>
              <a:t>obsahuje  </a:t>
            </a:r>
            <a:r>
              <a:rPr sz="2052" dirty="0">
                <a:latin typeface="Times New Roman"/>
                <a:cs typeface="Times New Roman"/>
              </a:rPr>
              <a:t>kyselinu</a:t>
            </a:r>
            <a:r>
              <a:rPr sz="2052" spc="-17" dirty="0">
                <a:latin typeface="Times New Roman"/>
                <a:cs typeface="Times New Roman"/>
              </a:rPr>
              <a:t> </a:t>
            </a:r>
            <a:r>
              <a:rPr sz="2052" spc="-4" dirty="0">
                <a:latin typeface="Times New Roman"/>
                <a:cs typeface="Times New Roman"/>
              </a:rPr>
              <a:t>skořicovou</a:t>
            </a:r>
            <a:endParaRPr sz="2052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71290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15274" y="467566"/>
            <a:ext cx="3085926" cy="1803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6884525" y="2546040"/>
            <a:ext cx="3147424" cy="23707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1794803" y="467566"/>
            <a:ext cx="4843786" cy="4449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 txBox="1"/>
          <p:nvPr/>
        </p:nvSpPr>
        <p:spPr>
          <a:xfrm>
            <a:off x="1891366" y="5191811"/>
            <a:ext cx="7823648" cy="101613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2176" spc="-5" dirty="0">
                <a:cs typeface="Times New Roman"/>
              </a:rPr>
              <a:t>Příklady </a:t>
            </a:r>
            <a:r>
              <a:rPr sz="2176" dirty="0">
                <a:cs typeface="Times New Roman"/>
              </a:rPr>
              <a:t>fragmentace malých molekul a makromolekul; </a:t>
            </a:r>
            <a:r>
              <a:rPr sz="2176" spc="-5" dirty="0">
                <a:cs typeface="Times New Roman"/>
              </a:rPr>
              <a:t>MS</a:t>
            </a:r>
            <a:r>
              <a:rPr sz="2176" spc="-122" dirty="0">
                <a:cs typeface="Times New Roman"/>
              </a:rPr>
              <a:t> </a:t>
            </a:r>
            <a:r>
              <a:rPr sz="2176" dirty="0">
                <a:cs typeface="Times New Roman"/>
              </a:rPr>
              <a:t>technikou  lze detekovat molekuly až o velikosti 1 milionu m/z </a:t>
            </a:r>
            <a:r>
              <a:rPr lang="cs-CZ" sz="2176" dirty="0">
                <a:cs typeface="Times New Roman"/>
              </a:rPr>
              <a:t/>
            </a:r>
            <a:br>
              <a:rPr lang="cs-CZ" sz="2176" dirty="0">
                <a:cs typeface="Times New Roman"/>
              </a:rPr>
            </a:br>
            <a:r>
              <a:rPr sz="2176" spc="-5" dirty="0">
                <a:cs typeface="Times New Roman"/>
              </a:rPr>
              <a:t>(např. </a:t>
            </a:r>
            <a:r>
              <a:rPr sz="2176" dirty="0">
                <a:cs typeface="Times New Roman"/>
              </a:rPr>
              <a:t>dokonce  celé virové</a:t>
            </a:r>
            <a:r>
              <a:rPr sz="2176" spc="-32" dirty="0">
                <a:cs typeface="Times New Roman"/>
              </a:rPr>
              <a:t> </a:t>
            </a:r>
            <a:r>
              <a:rPr sz="2176" spc="-5" dirty="0">
                <a:cs typeface="Times New Roman"/>
              </a:rPr>
              <a:t>částice)</a:t>
            </a:r>
            <a:endParaRPr sz="2176" dirty="0"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5610" y="1308683"/>
            <a:ext cx="9400019" cy="3579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/>
          <p:nvPr/>
        </p:nvSpPr>
        <p:spPr>
          <a:xfrm>
            <a:off x="1245610" y="5046164"/>
            <a:ext cx="9190295" cy="1127764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 algn="just">
              <a:spcBef>
                <a:spcPts val="86"/>
              </a:spcBef>
            </a:pPr>
            <a:r>
              <a:rPr sz="1814" spc="-9" dirty="0">
                <a:cs typeface="Times New Roman"/>
              </a:rPr>
              <a:t>Hmotnostní spektroskopie MALDI </a:t>
            </a:r>
            <a:r>
              <a:rPr sz="1814" spc="-5" dirty="0">
                <a:cs typeface="Times New Roman"/>
              </a:rPr>
              <a:t>byla původně </a:t>
            </a:r>
            <a:r>
              <a:rPr sz="1814" spc="-9" dirty="0">
                <a:cs typeface="Times New Roman"/>
              </a:rPr>
              <a:t>vyvinuta </a:t>
            </a:r>
            <a:r>
              <a:rPr sz="1814" spc="-5" dirty="0">
                <a:cs typeface="Times New Roman"/>
              </a:rPr>
              <a:t>pro </a:t>
            </a:r>
            <a:r>
              <a:rPr sz="1814" spc="-9" dirty="0">
                <a:cs typeface="Times New Roman"/>
              </a:rPr>
              <a:t>kvalitativní  analýzu </a:t>
            </a:r>
            <a:r>
              <a:rPr sz="1814" spc="-5" dirty="0">
                <a:cs typeface="Times New Roman"/>
              </a:rPr>
              <a:t>peptidů a bílkovin, avšak nyní se využívá i pro analýzy nukleových  kyselin nebo nízkomolekulárních organických i anorganických látek.  </a:t>
            </a:r>
            <a:r>
              <a:rPr sz="1814" spc="-9" dirty="0">
                <a:cs typeface="Times New Roman"/>
              </a:rPr>
              <a:t>Výhodou </a:t>
            </a:r>
            <a:r>
              <a:rPr sz="1814" spc="-5" dirty="0">
                <a:cs typeface="Times New Roman"/>
              </a:rPr>
              <a:t>je vysoká citlivost a rychlost </a:t>
            </a:r>
            <a:r>
              <a:rPr sz="1814" spc="-9" dirty="0">
                <a:cs typeface="Times New Roman"/>
              </a:rPr>
              <a:t>měření. </a:t>
            </a:r>
            <a:r>
              <a:rPr sz="1814" spc="-5" dirty="0">
                <a:cs typeface="Times New Roman"/>
              </a:rPr>
              <a:t>Při analýze se vzorek  nerozpadá, což umožňuje měření </a:t>
            </a:r>
            <a:r>
              <a:rPr sz="1814" spc="-9" dirty="0">
                <a:cs typeface="Times New Roman"/>
              </a:rPr>
              <a:t>složitějších </a:t>
            </a:r>
            <a:r>
              <a:rPr sz="1814" spc="-5" dirty="0">
                <a:cs typeface="Times New Roman"/>
              </a:rPr>
              <a:t>směsí, zanedbatelný je i vliv  pozadí.</a:t>
            </a:r>
            <a:endParaRPr sz="1814" dirty="0">
              <a:cs typeface="Times New Roman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79DD35-F0F6-7246-BE2C-4EB2B5485AED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Hmotnostní spektrometrie – MS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4356" y="1234116"/>
            <a:ext cx="2919401" cy="2850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4675007" y="1234116"/>
            <a:ext cx="4501749" cy="2850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1404356" y="4446899"/>
            <a:ext cx="3693301" cy="2088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 txBox="1"/>
          <p:nvPr/>
        </p:nvSpPr>
        <p:spPr>
          <a:xfrm>
            <a:off x="5381271" y="4446899"/>
            <a:ext cx="3420363" cy="202064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116315">
              <a:spcBef>
                <a:spcPts val="91"/>
              </a:spcBef>
            </a:pPr>
            <a:r>
              <a:rPr sz="2176" spc="-5" dirty="0">
                <a:cs typeface="Times New Roman"/>
              </a:rPr>
              <a:t>Schéma klasického MS  spektrometru </a:t>
            </a:r>
            <a:r>
              <a:rPr sz="2176" dirty="0">
                <a:cs typeface="Times New Roman"/>
              </a:rPr>
              <a:t>(nahoře) a MS  </a:t>
            </a:r>
            <a:r>
              <a:rPr sz="2176" spc="-5" dirty="0">
                <a:cs typeface="Times New Roman"/>
              </a:rPr>
              <a:t>spektrometru </a:t>
            </a:r>
            <a:r>
              <a:rPr sz="2176" spc="-9" dirty="0">
                <a:cs typeface="Times New Roman"/>
              </a:rPr>
              <a:t>„MALDI-TOF“  </a:t>
            </a:r>
            <a:r>
              <a:rPr sz="2176" dirty="0">
                <a:cs typeface="Times New Roman"/>
              </a:rPr>
              <a:t>(dole</a:t>
            </a:r>
            <a:r>
              <a:rPr sz="2176" spc="-14" dirty="0">
                <a:cs typeface="Times New Roman"/>
              </a:rPr>
              <a:t> </a:t>
            </a:r>
            <a:r>
              <a:rPr sz="2176" dirty="0">
                <a:cs typeface="Times New Roman"/>
              </a:rPr>
              <a:t>vlevo)</a:t>
            </a:r>
          </a:p>
          <a:p>
            <a:pPr marL="11516" marR="4607"/>
            <a:r>
              <a:rPr sz="2176" spc="-5" dirty="0">
                <a:cs typeface="Times New Roman"/>
              </a:rPr>
              <a:t>Pro proteiny: </a:t>
            </a:r>
            <a:r>
              <a:rPr sz="2176" dirty="0">
                <a:cs typeface="Times New Roman"/>
              </a:rPr>
              <a:t>matrice</a:t>
            </a:r>
            <a:r>
              <a:rPr sz="2176" spc="-95" dirty="0">
                <a:cs typeface="Times New Roman"/>
              </a:rPr>
              <a:t> </a:t>
            </a:r>
            <a:r>
              <a:rPr sz="2176" spc="-5" dirty="0">
                <a:cs typeface="Times New Roman"/>
              </a:rPr>
              <a:t>obsahuje  </a:t>
            </a:r>
            <a:r>
              <a:rPr sz="2176" dirty="0">
                <a:cs typeface="Times New Roman"/>
              </a:rPr>
              <a:t>kyselinu</a:t>
            </a:r>
            <a:r>
              <a:rPr sz="2176" spc="-18" dirty="0">
                <a:cs typeface="Times New Roman"/>
              </a:rPr>
              <a:t> </a:t>
            </a:r>
            <a:r>
              <a:rPr sz="2176" spc="-5" dirty="0">
                <a:cs typeface="Times New Roman"/>
              </a:rPr>
              <a:t>skořicovou</a:t>
            </a:r>
            <a:endParaRPr sz="2176" dirty="0">
              <a:cs typeface="Times New Roman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445AE5-B044-B241-F8FB-100265880C67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Hmotnostní spektrometrie – MS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7140" y="1465261"/>
            <a:ext cx="5201014" cy="1406943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57582">
              <a:spcBef>
                <a:spcPts val="86"/>
              </a:spcBef>
            </a:pPr>
            <a:r>
              <a:rPr sz="1814" spc="-5" dirty="0">
                <a:cs typeface="Times New Roman"/>
              </a:rPr>
              <a:t>Příklad </a:t>
            </a:r>
            <a:r>
              <a:rPr sz="1814" spc="-9" dirty="0">
                <a:cs typeface="Times New Roman"/>
              </a:rPr>
              <a:t>spektra </a:t>
            </a:r>
            <a:r>
              <a:rPr sz="1814" spc="-5" dirty="0">
                <a:cs typeface="Times New Roman"/>
              </a:rPr>
              <a:t>(Q6), MW</a:t>
            </a:r>
            <a:r>
              <a:rPr sz="1814" spc="-36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304</a:t>
            </a:r>
            <a:endParaRPr sz="1814" dirty="0">
              <a:cs typeface="Times New Roman"/>
            </a:endParaRPr>
          </a:p>
          <a:p>
            <a:pPr marL="57582" marR="279848">
              <a:lnSpc>
                <a:spcPct val="200000"/>
              </a:lnSpc>
            </a:pPr>
            <a:r>
              <a:rPr sz="1814" spc="-5" dirty="0">
                <a:cs typeface="Times New Roman"/>
              </a:rPr>
              <a:t>M</a:t>
            </a:r>
            <a:r>
              <a:rPr lang="cs-CZ" sz="1814" spc="-5" dirty="0">
                <a:cs typeface="Times New Roman"/>
              </a:rPr>
              <a:t>o</a:t>
            </a:r>
            <a:r>
              <a:rPr sz="1814" spc="-5" dirty="0" err="1">
                <a:cs typeface="Times New Roman"/>
              </a:rPr>
              <a:t>lekulový</a:t>
            </a:r>
            <a:r>
              <a:rPr sz="1814" spc="-5" dirty="0">
                <a:cs typeface="Times New Roman"/>
              </a:rPr>
              <a:t> ion (M+H)</a:t>
            </a:r>
            <a:r>
              <a:rPr sz="1814" spc="-41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305  Molekulový ion –</a:t>
            </a:r>
            <a:r>
              <a:rPr sz="1814" spc="-27" dirty="0">
                <a:cs typeface="Times New Roman"/>
              </a:rPr>
              <a:t> </a:t>
            </a:r>
            <a:r>
              <a:rPr sz="1814" dirty="0">
                <a:cs typeface="Times New Roman"/>
              </a:rPr>
              <a:t>H</a:t>
            </a:r>
            <a:r>
              <a:rPr sz="1768" baseline="-21367" dirty="0">
                <a:cs typeface="Times New Roman"/>
              </a:rPr>
              <a:t>2</a:t>
            </a:r>
            <a:r>
              <a:rPr sz="1814" dirty="0">
                <a:cs typeface="Times New Roman"/>
              </a:rPr>
              <a:t>O</a:t>
            </a:r>
          </a:p>
          <a:p>
            <a:pPr marL="345491"/>
            <a:r>
              <a:rPr sz="1814" spc="-5" dirty="0">
                <a:cs typeface="Times New Roman"/>
              </a:rPr>
              <a:t>305-18 =</a:t>
            </a:r>
            <a:r>
              <a:rPr sz="1814" spc="-14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287</a:t>
            </a:r>
            <a:endParaRPr sz="1814" dirty="0">
              <a:cs typeface="Times New Roman"/>
            </a:endParaRPr>
          </a:p>
          <a:p>
            <a:pPr marL="402497" marR="39156" indent="-345491"/>
            <a:r>
              <a:rPr sz="1814" spc="-5" dirty="0" err="1">
                <a:cs typeface="Times New Roman"/>
              </a:rPr>
              <a:t>Molekulový</a:t>
            </a:r>
            <a:r>
              <a:rPr sz="1814" spc="-5" dirty="0">
                <a:cs typeface="Times New Roman"/>
              </a:rPr>
              <a:t> ion –</a:t>
            </a:r>
            <a:r>
              <a:rPr sz="1814" spc="-54" dirty="0">
                <a:cs typeface="Times New Roman"/>
              </a:rPr>
              <a:t> </a:t>
            </a:r>
            <a:r>
              <a:rPr sz="1814" dirty="0">
                <a:cs typeface="Times New Roman"/>
              </a:rPr>
              <a:t>CH</a:t>
            </a:r>
            <a:r>
              <a:rPr sz="1768" baseline="-21367" dirty="0">
                <a:cs typeface="Times New Roman"/>
              </a:rPr>
              <a:t>3</a:t>
            </a:r>
            <a:r>
              <a:rPr sz="1814" dirty="0">
                <a:cs typeface="Times New Roman"/>
              </a:rPr>
              <a:t>CH</a:t>
            </a:r>
            <a:r>
              <a:rPr sz="1768" baseline="-21367" dirty="0">
                <a:cs typeface="Times New Roman"/>
              </a:rPr>
              <a:t>2</a:t>
            </a:r>
            <a:r>
              <a:rPr sz="1814" dirty="0">
                <a:cs typeface="Times New Roman"/>
              </a:rPr>
              <a:t>OH  </a:t>
            </a:r>
            <a:r>
              <a:rPr sz="1814" spc="-5" dirty="0">
                <a:cs typeface="Times New Roman"/>
              </a:rPr>
              <a:t>305-46 =</a:t>
            </a:r>
            <a:r>
              <a:rPr sz="1814" spc="-14" dirty="0">
                <a:cs typeface="Times New Roman"/>
              </a:rPr>
              <a:t> </a:t>
            </a:r>
            <a:r>
              <a:rPr sz="1814" spc="-5" dirty="0">
                <a:cs typeface="Times New Roman"/>
              </a:rPr>
              <a:t>259</a:t>
            </a:r>
            <a:endParaRPr sz="1814" dirty="0"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8417" y="3010263"/>
            <a:ext cx="4417807" cy="3525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5D3E4A3-15C8-551C-4597-C3E93386FEA7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Hmotnostní spektrometrie – MS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DEF9A30-8416-AB9A-6316-135CE4AC6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690" y="2004970"/>
            <a:ext cx="5980072" cy="448505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F47E9-BDC2-C1BD-EE4B-BA3E21CF8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072C51F-F937-3F33-31F4-42238F67A878}"/>
              </a:ext>
            </a:extLst>
          </p:cNvPr>
          <p:cNvSpPr/>
          <p:nvPr/>
        </p:nvSpPr>
        <p:spPr>
          <a:xfrm>
            <a:off x="3902923" y="1656579"/>
            <a:ext cx="3393414" cy="45204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AF33317-9836-1267-A29E-DC9892CD9B2E}"/>
              </a:ext>
            </a:extLst>
          </p:cNvPr>
          <p:cNvSpPr txBox="1"/>
          <p:nvPr/>
        </p:nvSpPr>
        <p:spPr>
          <a:xfrm>
            <a:off x="3030692" y="6404345"/>
            <a:ext cx="5088848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632" spc="-5" dirty="0">
                <a:latin typeface="Arial"/>
                <a:cs typeface="Arial"/>
              </a:rPr>
              <a:t>První </a:t>
            </a:r>
            <a:r>
              <a:rPr sz="1632" dirty="0">
                <a:latin typeface="Arial"/>
                <a:cs typeface="Arial"/>
              </a:rPr>
              <a:t>československý</a:t>
            </a:r>
            <a:r>
              <a:rPr sz="1632" spc="-95" dirty="0">
                <a:latin typeface="Arial"/>
                <a:cs typeface="Arial"/>
              </a:rPr>
              <a:t> </a:t>
            </a:r>
            <a:r>
              <a:rPr sz="1632" dirty="0" err="1">
                <a:latin typeface="Arial"/>
                <a:cs typeface="Arial"/>
              </a:rPr>
              <a:t>elektronový</a:t>
            </a:r>
            <a:r>
              <a:rPr sz="1632" dirty="0">
                <a:latin typeface="Arial"/>
                <a:cs typeface="Arial"/>
              </a:rPr>
              <a:t>  </a:t>
            </a:r>
            <a:r>
              <a:rPr sz="1632" dirty="0" err="1">
                <a:latin typeface="Arial"/>
                <a:cs typeface="Arial"/>
              </a:rPr>
              <a:t>mikroskop</a:t>
            </a:r>
            <a:r>
              <a:rPr lang="cs-CZ" sz="1632" dirty="0">
                <a:latin typeface="Arial"/>
                <a:cs typeface="Arial"/>
              </a:rPr>
              <a:t> (</a:t>
            </a:r>
            <a:r>
              <a:rPr sz="1632" dirty="0">
                <a:latin typeface="Arial"/>
                <a:cs typeface="Arial"/>
              </a:rPr>
              <a:t>1950</a:t>
            </a:r>
            <a:r>
              <a:rPr lang="cs-CZ" sz="1632" dirty="0">
                <a:latin typeface="Arial"/>
                <a:cs typeface="Arial"/>
              </a:rPr>
              <a:t>)</a:t>
            </a:r>
            <a:endParaRPr sz="1632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E3A1AFA-248E-99EE-C54E-9957508170CB}"/>
              </a:ext>
            </a:extLst>
          </p:cNvPr>
          <p:cNvSpPr/>
          <p:nvPr/>
        </p:nvSpPr>
        <p:spPr>
          <a:xfrm>
            <a:off x="7694331" y="1694214"/>
            <a:ext cx="3917263" cy="3679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BD3F2B2-B197-F4FD-27CA-E07C78971831}"/>
              </a:ext>
            </a:extLst>
          </p:cNvPr>
          <p:cNvSpPr txBox="1"/>
          <p:nvPr/>
        </p:nvSpPr>
        <p:spPr>
          <a:xfrm>
            <a:off x="7956256" y="5527485"/>
            <a:ext cx="3393414" cy="112796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R="4607" algn="r">
              <a:spcBef>
                <a:spcPts val="91"/>
              </a:spcBef>
            </a:pPr>
            <a:r>
              <a:rPr sz="1451" spc="-5" dirty="0">
                <a:latin typeface="Arial"/>
                <a:cs typeface="Arial"/>
              </a:rPr>
              <a:t>Experimentální prozařovací elektronový</a:t>
            </a:r>
            <a:r>
              <a:rPr sz="1451" spc="-41" dirty="0">
                <a:latin typeface="Arial"/>
                <a:cs typeface="Arial"/>
              </a:rPr>
              <a:t> </a:t>
            </a:r>
            <a:r>
              <a:rPr sz="1451" spc="-5" dirty="0">
                <a:latin typeface="Arial"/>
                <a:cs typeface="Arial"/>
              </a:rPr>
              <a:t>mikroskop</a:t>
            </a:r>
            <a:endParaRPr sz="1451" dirty="0">
              <a:latin typeface="Arial"/>
              <a:cs typeface="Arial"/>
            </a:endParaRPr>
          </a:p>
          <a:p>
            <a:pPr marL="154319" marR="4607" indent="-154319" algn="r">
              <a:buChar char="–"/>
              <a:tabLst>
                <a:tab pos="154319" algn="l"/>
              </a:tabLst>
            </a:pPr>
            <a:r>
              <a:rPr sz="1451" spc="-5" dirty="0">
                <a:latin typeface="Arial"/>
                <a:cs typeface="Arial"/>
              </a:rPr>
              <a:t>100 kV (L. Zobač, </a:t>
            </a:r>
            <a:r>
              <a:rPr sz="1451" spc="-73" dirty="0">
                <a:latin typeface="Arial"/>
                <a:cs typeface="Arial"/>
              </a:rPr>
              <a:t>V. </a:t>
            </a:r>
            <a:r>
              <a:rPr sz="1451" spc="-5" dirty="0">
                <a:latin typeface="Arial"/>
                <a:cs typeface="Arial"/>
              </a:rPr>
              <a:t>Drahoš, J. Speciálný </a:t>
            </a:r>
            <a:r>
              <a:rPr sz="1451" dirty="0">
                <a:latin typeface="Arial"/>
                <a:cs typeface="Arial"/>
              </a:rPr>
              <a:t>a</a:t>
            </a:r>
            <a:r>
              <a:rPr sz="1451" spc="86" dirty="0">
                <a:latin typeface="Arial"/>
                <a:cs typeface="Arial"/>
              </a:rPr>
              <a:t> </a:t>
            </a:r>
            <a:r>
              <a:rPr sz="1451" spc="-5" dirty="0">
                <a:latin typeface="Arial"/>
                <a:cs typeface="Arial"/>
              </a:rPr>
              <a:t>sedící</a:t>
            </a:r>
            <a:endParaRPr sz="1451" dirty="0">
              <a:latin typeface="Arial"/>
              <a:cs typeface="Arial"/>
            </a:endParaRPr>
          </a:p>
          <a:p>
            <a:pPr marL="278120" marR="4607" lvl="1" indent="-278120" algn="r">
              <a:buAutoNum type="alphaUcPeriod"/>
              <a:tabLst>
                <a:tab pos="278120" algn="l"/>
              </a:tabLst>
            </a:pPr>
            <a:r>
              <a:rPr sz="1451" spc="-5" dirty="0">
                <a:latin typeface="Arial"/>
                <a:cs typeface="Arial"/>
              </a:rPr>
              <a:t>Delong)</a:t>
            </a:r>
            <a:r>
              <a:rPr sz="1451" spc="-86" dirty="0">
                <a:latin typeface="Arial"/>
                <a:cs typeface="Arial"/>
              </a:rPr>
              <a:t> </a:t>
            </a:r>
            <a:r>
              <a:rPr sz="1451" spc="-5" dirty="0">
                <a:latin typeface="Arial"/>
                <a:cs typeface="Arial"/>
              </a:rPr>
              <a:t>1954</a:t>
            </a:r>
            <a:endParaRPr sz="1451" dirty="0">
              <a:latin typeface="Arial"/>
              <a:cs typeface="Arial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F013475-E725-7289-3EE3-599280A9CC86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EDAX – prvková analýza pod elektronovým mikroskopem </a:t>
            </a:r>
          </a:p>
        </p:txBody>
      </p:sp>
    </p:spTree>
    <p:extLst>
      <p:ext uri="{BB962C8B-B14F-4D97-AF65-F5344CB8AC3E}">
        <p14:creationId xmlns:p14="http://schemas.microsoft.com/office/powerpoint/2010/main" val="15553221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9F61-FD0E-F780-FBED-BC648B684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5C4B699E-E94C-06B5-BB71-450610CEBBE2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EDAX – prvková analýza pod elektronovým mikroskopem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3CCF1EE-69A7-4FFF-3BC2-A4D1389B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150" y="1597854"/>
            <a:ext cx="4525986" cy="340198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4C52AD8-D870-30D8-4B54-71C12ACA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16" y="1597855"/>
            <a:ext cx="4525986" cy="34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959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2EA8E-6210-808A-7FD1-0C49A84E1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4">
            <a:extLst>
              <a:ext uri="{FF2B5EF4-FFF2-40B4-BE49-F238E27FC236}">
                <a16:creationId xmlns:a16="http://schemas.microsoft.com/office/drawing/2014/main" id="{5745A0CD-2CDB-7A4D-AC03-964737236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773238"/>
            <a:ext cx="720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Jde o spojení elektronové mikroskopie a „energie disperzního analyzátoru“</a:t>
            </a:r>
            <a:r>
              <a:rPr lang="cs-CZ" altLang="cs-CZ" sz="2400"/>
              <a:t> </a:t>
            </a:r>
          </a:p>
        </p:txBody>
      </p:sp>
      <p:pic>
        <p:nvPicPr>
          <p:cNvPr id="92164" name="Picture 6">
            <a:extLst>
              <a:ext uri="{FF2B5EF4-FFF2-40B4-BE49-F238E27FC236}">
                <a16:creationId xmlns:a16="http://schemas.microsoft.com/office/drawing/2014/main" id="{59703708-F13A-4BD8-0FAA-496ADCD77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708276"/>
            <a:ext cx="3095625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7">
            <a:extLst>
              <a:ext uri="{FF2B5EF4-FFF2-40B4-BE49-F238E27FC236}">
                <a16:creationId xmlns:a16="http://schemas.microsoft.com/office/drawing/2014/main" id="{6DBA95B6-2B52-FB05-F1DF-4F9639DF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708275"/>
            <a:ext cx="3090862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6" name="Text Box 8">
            <a:extLst>
              <a:ext uri="{FF2B5EF4-FFF2-40B4-BE49-F238E27FC236}">
                <a16:creationId xmlns:a16="http://schemas.microsoft.com/office/drawing/2014/main" id="{2E82FCBA-A140-2C10-FB09-5C852FFC6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4" y="5537201"/>
            <a:ext cx="71833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Lopatka leteckého motoru, rozdělení titanu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http://fyzport.fjfi.cvut.cz/Akce/FT/03/sbpdf/matvyzk.pdf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E6E3C2-400E-6F80-C325-830230F69367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EDAX – prvková analýza pod elektronovým mikroskopem </a:t>
            </a:r>
          </a:p>
        </p:txBody>
      </p:sp>
    </p:spTree>
    <p:extLst>
      <p:ext uri="{BB962C8B-B14F-4D97-AF65-F5344CB8AC3E}">
        <p14:creationId xmlns:p14="http://schemas.microsoft.com/office/powerpoint/2010/main" val="3032752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46582" y="1294441"/>
            <a:ext cx="6790053" cy="2823613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  <a:tabLst>
                <a:tab pos="2466228" algn="l"/>
              </a:tabLst>
            </a:pPr>
            <a:r>
              <a:rPr sz="1814" spc="-45" dirty="0">
                <a:latin typeface="Arial"/>
                <a:cs typeface="Arial"/>
              </a:rPr>
              <a:t>Tento </a:t>
            </a:r>
            <a:r>
              <a:rPr sz="1814" spc="-9" dirty="0">
                <a:latin typeface="Arial"/>
                <a:cs typeface="Arial"/>
              </a:rPr>
              <a:t>materiál</a:t>
            </a:r>
            <a:r>
              <a:rPr sz="1814" spc="63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je</a:t>
            </a:r>
            <a:r>
              <a:rPr sz="1814" spc="9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určen	</a:t>
            </a:r>
            <a:r>
              <a:rPr sz="1814" spc="-9" dirty="0">
                <a:latin typeface="Arial"/>
                <a:cs typeface="Arial"/>
              </a:rPr>
              <a:t>pouze </a:t>
            </a:r>
            <a:r>
              <a:rPr sz="1814" spc="-5" dirty="0">
                <a:latin typeface="Arial"/>
                <a:cs typeface="Arial"/>
              </a:rPr>
              <a:t>pro výuku studentů.</a:t>
            </a:r>
            <a:endParaRPr sz="1814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sz="1859">
              <a:latin typeface="Arial"/>
              <a:cs typeface="Arial"/>
            </a:endParaRPr>
          </a:p>
          <a:p>
            <a:pPr marL="11516" marR="298274"/>
            <a:r>
              <a:rPr sz="1814" spc="-5" dirty="0">
                <a:latin typeface="Arial"/>
                <a:cs typeface="Arial"/>
              </a:rPr>
              <a:t>This </a:t>
            </a:r>
            <a:r>
              <a:rPr sz="1814" spc="-9" dirty="0">
                <a:latin typeface="Arial"/>
                <a:cs typeface="Arial"/>
              </a:rPr>
              <a:t>presentation </a:t>
            </a:r>
            <a:r>
              <a:rPr sz="1814" spc="-5" dirty="0">
                <a:latin typeface="Arial"/>
                <a:cs typeface="Arial"/>
              </a:rPr>
              <a:t>has been scheduled for </a:t>
            </a:r>
            <a:r>
              <a:rPr sz="1814" spc="-9" dirty="0">
                <a:latin typeface="Arial"/>
                <a:cs typeface="Arial"/>
              </a:rPr>
              <a:t>educational purposes  </a:t>
            </a:r>
            <a:r>
              <a:rPr sz="1814" spc="-32" dirty="0">
                <a:latin typeface="Arial"/>
                <a:cs typeface="Arial"/>
              </a:rPr>
              <a:t>only.</a:t>
            </a:r>
            <a:endParaRPr sz="1814">
              <a:latin typeface="Arial"/>
              <a:cs typeface="Arial"/>
            </a:endParaRPr>
          </a:p>
          <a:p>
            <a:pPr>
              <a:spcBef>
                <a:spcPts val="36"/>
              </a:spcBef>
            </a:pPr>
            <a:endParaRPr sz="1859">
              <a:latin typeface="Arial"/>
              <a:cs typeface="Arial"/>
            </a:endParaRPr>
          </a:p>
          <a:p>
            <a:pPr marL="11516" marR="4607"/>
            <a:r>
              <a:rPr sz="1814" spc="-9" dirty="0">
                <a:latin typeface="Arial"/>
                <a:cs typeface="Arial"/>
              </a:rPr>
              <a:t>Pokud </a:t>
            </a:r>
            <a:r>
              <a:rPr sz="1814" spc="-5" dirty="0">
                <a:latin typeface="Arial"/>
                <a:cs typeface="Arial"/>
              </a:rPr>
              <a:t>má někdo </a:t>
            </a:r>
            <a:r>
              <a:rPr sz="1814" spc="-9" dirty="0">
                <a:latin typeface="Arial"/>
                <a:cs typeface="Arial"/>
              </a:rPr>
              <a:t>dojem, </a:t>
            </a:r>
            <a:r>
              <a:rPr sz="1814" spc="-5" dirty="0">
                <a:latin typeface="Arial"/>
                <a:cs typeface="Arial"/>
              </a:rPr>
              <a:t>že </a:t>
            </a:r>
            <a:r>
              <a:rPr sz="1814" spc="-9" dirty="0">
                <a:latin typeface="Arial"/>
                <a:cs typeface="Arial"/>
              </a:rPr>
              <a:t>použité obrázky </a:t>
            </a:r>
            <a:r>
              <a:rPr sz="1814" spc="-5" dirty="0">
                <a:latin typeface="Arial"/>
                <a:cs typeface="Arial"/>
              </a:rPr>
              <a:t>(jiné než moje vlastní)  jsou kryty copyrightem, nechť mi dá</a:t>
            </a:r>
            <a:r>
              <a:rPr sz="1814" spc="-18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vědět.</a:t>
            </a:r>
            <a:endParaRPr sz="1814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sz="1859">
              <a:latin typeface="Arial"/>
              <a:cs typeface="Arial"/>
            </a:endParaRPr>
          </a:p>
          <a:p>
            <a:pPr marL="11516" marR="216508"/>
            <a:r>
              <a:rPr sz="1814" spc="-5" dirty="0">
                <a:latin typeface="Arial"/>
                <a:cs typeface="Arial"/>
              </a:rPr>
              <a:t>If somebody </a:t>
            </a:r>
            <a:r>
              <a:rPr sz="1814" spc="-9" dirty="0">
                <a:latin typeface="Arial"/>
                <a:cs typeface="Arial"/>
              </a:rPr>
              <a:t>believes, </a:t>
            </a:r>
            <a:r>
              <a:rPr sz="1814" spc="-5" dirty="0">
                <a:latin typeface="Arial"/>
                <a:cs typeface="Arial"/>
              </a:rPr>
              <a:t>that </a:t>
            </a:r>
            <a:r>
              <a:rPr sz="1814" spc="-9" dirty="0">
                <a:latin typeface="Arial"/>
                <a:cs typeface="Arial"/>
              </a:rPr>
              <a:t>pictures </a:t>
            </a:r>
            <a:r>
              <a:rPr sz="1814" spc="-5" dirty="0">
                <a:latin typeface="Arial"/>
                <a:cs typeface="Arial"/>
              </a:rPr>
              <a:t>or figures in this </a:t>
            </a:r>
            <a:r>
              <a:rPr sz="1814" spc="-9" dirty="0">
                <a:latin typeface="Arial"/>
                <a:cs typeface="Arial"/>
              </a:rPr>
              <a:t>presentation  </a:t>
            </a:r>
            <a:r>
              <a:rPr sz="1814" spc="-5" dirty="0">
                <a:latin typeface="Arial"/>
                <a:cs typeface="Arial"/>
              </a:rPr>
              <a:t>are covered by copyright, </a:t>
            </a:r>
            <a:r>
              <a:rPr sz="1814" spc="-9" dirty="0">
                <a:latin typeface="Arial"/>
                <a:cs typeface="Arial"/>
              </a:rPr>
              <a:t>please </a:t>
            </a:r>
            <a:r>
              <a:rPr sz="1814" spc="-5" dirty="0">
                <a:latin typeface="Arial"/>
                <a:cs typeface="Arial"/>
              </a:rPr>
              <a:t>let me </a:t>
            </a:r>
            <a:r>
              <a:rPr sz="1814" spc="-23" dirty="0">
                <a:latin typeface="Arial"/>
                <a:cs typeface="Arial"/>
              </a:rPr>
              <a:t>know.</a:t>
            </a:r>
            <a:endParaRPr sz="1814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72843" y="5163937"/>
            <a:ext cx="3749731" cy="29022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</a:pPr>
            <a:r>
              <a:rPr sz="1814" spc="-5" dirty="0">
                <a:latin typeface="Arial"/>
                <a:cs typeface="Arial"/>
              </a:rPr>
              <a:t>Jiří Gabriel</a:t>
            </a:r>
            <a:r>
              <a:rPr sz="1814" spc="23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(gabriel@biomed.cas.cz)</a:t>
            </a:r>
            <a:endParaRPr sz="1814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C4FD5-4CEF-0E0C-EEDE-B50CCC03B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FF7EA739-7E73-50DC-12D8-61A925D22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2165" y="2420939"/>
            <a:ext cx="81534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Poměr mezi </a:t>
            </a:r>
            <a:r>
              <a:rPr lang="cs-CZ" altLang="cs-CZ" sz="2400" dirty="0">
                <a:sym typeface="Symbol" panose="05050102010706020507" pitchFamily="18" charset="2"/>
              </a:rPr>
              <a:t></a:t>
            </a:r>
            <a:r>
              <a:rPr lang="cs-CZ" altLang="cs-CZ" sz="2400" dirty="0"/>
              <a:t>  a </a:t>
            </a:r>
            <a:r>
              <a:rPr lang="cs-CZ" altLang="cs-CZ" sz="2400" dirty="0">
                <a:sym typeface="Symbol" panose="05050102010706020507" pitchFamily="18" charset="2"/>
              </a:rPr>
              <a:t></a:t>
            </a:r>
            <a:r>
              <a:rPr lang="cs-CZ" altLang="cs-CZ" sz="2000" baseline="-25000" dirty="0">
                <a:sym typeface="Symbol" panose="05050102010706020507" pitchFamily="18" charset="2"/>
              </a:rPr>
              <a:t>0</a:t>
            </a:r>
            <a:r>
              <a:rPr lang="cs-CZ" altLang="cs-CZ" sz="2400" dirty="0">
                <a:sym typeface="Symbol" panose="05050102010706020507" pitchFamily="18" charset="2"/>
              </a:rPr>
              <a:t>  </a:t>
            </a:r>
            <a:r>
              <a:rPr lang="cs-CZ" altLang="cs-CZ" sz="2000" dirty="0"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je možné změřit. Veličina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		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</a:t>
            </a:r>
            <a:r>
              <a:rPr lang="cs-CZ" altLang="cs-CZ" sz="2200" b="1" dirty="0">
                <a:solidFill>
                  <a:srgbClr val="FFFF00"/>
                </a:solidFill>
                <a:sym typeface="Symbol" panose="05050102010706020507" pitchFamily="18" charset="2"/>
              </a:rPr>
              <a:t>/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</a:t>
            </a:r>
            <a:r>
              <a:rPr lang="cs-CZ" altLang="cs-CZ" sz="2200" b="1" baseline="-25000" dirty="0">
                <a:solidFill>
                  <a:srgbClr val="FFFF00"/>
                </a:solidFill>
                <a:sym typeface="Symbol" panose="05050102010706020507" pitchFamily="18" charset="2"/>
              </a:rPr>
              <a:t>0</a:t>
            </a:r>
            <a:r>
              <a:rPr lang="cs-CZ" altLang="cs-CZ" sz="2200" b="1" dirty="0">
                <a:solidFill>
                  <a:srgbClr val="FFFF00"/>
                </a:solidFill>
                <a:sym typeface="Symbol" panose="05050102010706020507" pitchFamily="18" charset="2"/>
              </a:rPr>
              <a:t> = </a:t>
            </a:r>
            <a:r>
              <a:rPr lang="cs-CZ" altLang="cs-CZ" sz="2600" b="1" dirty="0">
                <a:solidFill>
                  <a:srgbClr val="FFFF00"/>
                </a:solidFill>
                <a:sym typeface="Symbol" panose="05050102010706020507" pitchFamily="18" charset="2"/>
              </a:rPr>
              <a:t>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se nazývá „</a:t>
            </a:r>
            <a:r>
              <a:rPr lang="cs-CZ" altLang="cs-CZ" sz="2400" b="1" dirty="0"/>
              <a:t>transmitance</a:t>
            </a:r>
            <a:r>
              <a:rPr lang="cs-CZ" altLang="cs-CZ" sz="2400" dirty="0"/>
              <a:t>“. Pro praxi je významnější veličina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		</a:t>
            </a:r>
            <a:r>
              <a:rPr lang="cs-CZ" altLang="cs-CZ" sz="2600" b="1" dirty="0">
                <a:solidFill>
                  <a:srgbClr val="FFFF00"/>
                </a:solidFill>
              </a:rPr>
              <a:t>A = - log T</a:t>
            </a:r>
            <a:endParaRPr lang="cs-CZ" altLang="cs-CZ" sz="2200" b="1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zvaná „</a:t>
            </a:r>
            <a:r>
              <a:rPr lang="cs-CZ" altLang="cs-CZ" sz="2400" b="1" dirty="0">
                <a:sym typeface="Symbol" panose="05050102010706020507" pitchFamily="18" charset="2"/>
              </a:rPr>
              <a:t>absorbance</a:t>
            </a:r>
            <a:r>
              <a:rPr lang="cs-CZ" altLang="cs-CZ" sz="2400" dirty="0">
                <a:sym typeface="Symbol" panose="05050102010706020507" pitchFamily="18" charset="2"/>
              </a:rPr>
              <a:t>“.  Transmitanci i absorbanci přímo měří přístroj.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aseline="-250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55309CC-FBFD-0AAE-343C-211EA72B51B0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DC3FF5-D8B2-1E7A-E2EA-71203DF4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118" y="1465261"/>
            <a:ext cx="4233427" cy="35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3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6" descr="Absorption-of-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1" y="1347777"/>
            <a:ext cx="5984762" cy="448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564470" y="5832282"/>
            <a:ext cx="106102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O.D. – optická </a:t>
            </a:r>
            <a:r>
              <a:rPr lang="cs-CZ" altLang="cs-CZ" sz="2400" dirty="0" err="1">
                <a:latin typeface="+mn-lt"/>
              </a:rPr>
              <a:t>densita</a:t>
            </a:r>
            <a:r>
              <a:rPr lang="cs-CZ" altLang="cs-CZ" sz="2400" dirty="0">
                <a:latin typeface="+mn-lt"/>
              </a:rPr>
              <a:t>: použití při stanovení „koncentrace“ bakterií/mikroorganismů</a:t>
            </a:r>
            <a:br>
              <a:rPr lang="cs-CZ" altLang="cs-CZ" sz="2400" dirty="0">
                <a:latin typeface="+mn-lt"/>
              </a:rPr>
            </a:br>
            <a:r>
              <a:rPr lang="cs-CZ" altLang="cs-CZ" sz="2400" dirty="0">
                <a:latin typeface="+mn-lt"/>
              </a:rPr>
              <a:t>či jiných suspensí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7429A73-1C25-C067-F5A0-61CA438CAA40}"/>
              </a:ext>
            </a:extLst>
          </p:cNvPr>
          <p:cNvSpPr txBox="1"/>
          <p:nvPr/>
        </p:nvSpPr>
        <p:spPr>
          <a:xfrm>
            <a:off x="7636889" y="3211695"/>
            <a:ext cx="3537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/>
              <a:t>Měření „stupně zákalu“ ve směru procházejícího paprsku – turbidimetrie</a:t>
            </a:r>
          </a:p>
          <a:p>
            <a:pPr algn="r"/>
            <a:endParaRPr lang="cs-CZ" sz="2400" dirty="0"/>
          </a:p>
          <a:p>
            <a:pPr algn="r"/>
            <a:r>
              <a:rPr lang="cs-CZ" sz="2400" dirty="0"/>
              <a:t>Měření v jiném směru - nefelometrie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286350-68EB-4D9C-1C97-5834C7962439}"/>
              </a:ext>
            </a:extLst>
          </p:cNvPr>
          <p:cNvSpPr txBox="1"/>
          <p:nvPr/>
        </p:nvSpPr>
        <p:spPr>
          <a:xfrm>
            <a:off x="7151913" y="1243942"/>
            <a:ext cx="4022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>
                <a:solidFill>
                  <a:srgbClr val="FFFF00"/>
                </a:solidFill>
              </a:rPr>
              <a:t>Signál získáme i v případě zakalených roztoků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B704EC3-7E95-7723-DF16-C0490F808B62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8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7" y="1252300"/>
            <a:ext cx="5524896" cy="36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8B38E06-028A-796D-A078-7E5BEF7E9967}"/>
              </a:ext>
            </a:extLst>
          </p:cNvPr>
          <p:cNvSpPr txBox="1">
            <a:spLocks noChangeArrowheads="1"/>
          </p:cNvSpPr>
          <p:nvPr/>
        </p:nvSpPr>
        <p:spPr>
          <a:xfrm>
            <a:off x="347140" y="322261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/>
              <a:t>Spektrofotometrické metody: absorpce záření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C23D78D-873B-6286-18D3-86D77A431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876" y="1252299"/>
            <a:ext cx="4938015" cy="36997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830C2A-1364-40DC-FB41-90EA3BF0092F}"/>
              </a:ext>
            </a:extLst>
          </p:cNvPr>
          <p:cNvSpPr txBox="1"/>
          <p:nvPr/>
        </p:nvSpPr>
        <p:spPr>
          <a:xfrm>
            <a:off x="4830658" y="5344253"/>
            <a:ext cx="6577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dirty="0"/>
              <a:t>Vždy se používá monochromatické záření, </a:t>
            </a:r>
            <a:br>
              <a:rPr lang="cs-CZ" sz="2400" dirty="0"/>
            </a:br>
            <a:r>
              <a:rPr lang="cs-CZ" sz="2400" dirty="0"/>
              <a:t>tj. světelný paprsek o definované vlnové délce (</a:t>
            </a:r>
            <a:r>
              <a:rPr lang="cs-CZ" sz="2400" dirty="0" err="1"/>
              <a:t>nm</a:t>
            </a:r>
            <a:r>
              <a:rPr lang="cs-CZ" sz="2400" dirty="0"/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403</TotalTime>
  <Words>2575</Words>
  <Application>Microsoft Office PowerPoint</Application>
  <PresentationFormat>Širokoúhlá obrazovka</PresentationFormat>
  <Paragraphs>313</Paragraphs>
  <Slides>68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Symbol</vt:lpstr>
      <vt:lpstr>Times New Roman</vt:lpstr>
      <vt:lpstr>Motiv Office</vt:lpstr>
      <vt:lpstr>Graf</vt:lpstr>
      <vt:lpstr>Prezentace aplikace PowerPoint</vt:lpstr>
      <vt:lpstr>Instrumentální techniky analýzy chemických látek</vt:lpstr>
      <vt:lpstr>Spektrofotometrické metody: absorpce záření</vt:lpstr>
      <vt:lpstr>Prezentace aplikace PowerPoint</vt:lpstr>
      <vt:lpstr>Prezentace aplikace PowerPoint</vt:lpstr>
      <vt:lpstr>Spektrofotometrické metody: absorpce záření</vt:lpstr>
      <vt:lpstr>Prezentace aplikace PowerPoint</vt:lpstr>
      <vt:lpstr>Prezentace aplikace PowerPoint</vt:lpstr>
      <vt:lpstr>Prezentace aplikace PowerPoint</vt:lpstr>
      <vt:lpstr>Prezentace aplikace PowerPoint</vt:lpstr>
      <vt:lpstr>Optická densita (A560) – charakteristika množství bakterií v roztoku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Princip AAS: snížení intenzity záření „charakteristické“ vlnové délky excitovanými atomy prvku (kvantita: opět Lambert-Beerův zákon)</vt:lpstr>
      <vt:lpstr>Prezentace aplikace PowerPoint</vt:lpstr>
      <vt:lpstr>Prezentace aplikace PowerPoint</vt:lpstr>
      <vt:lpstr>(hmotnostní spektrometrie s indukčně vázaným plazmatem – využití v anorganické analýze prvků ve vzorku - není tu Lambert-Beerův zákon!)</vt:lpstr>
      <vt:lpstr>Prezentace aplikace PowerPoint</vt:lpstr>
      <vt:lpstr>Spektrofotometrické metody: absorpce tepelného záření – IČ (IR)  spektrometrie</vt:lpstr>
      <vt:lpstr>Spektrofotometrické metody: absorpce tepelného záření – IČ (IR)  spektrometrie</vt:lpstr>
      <vt:lpstr>Spektrofotometrické metody: absorpce tepelného záření – IČ (IR)  spektrometrie</vt:lpstr>
      <vt:lpstr>Spektrofotometrické metody: absorpce tepelného záření – IČ (IR)  spektrometrie</vt:lpstr>
      <vt:lpstr>Spektrofotometrické metody: absorpce tepelného záření – IČ (IR)  spektrometrie</vt:lpstr>
      <vt:lpstr>Prezentace aplikace PowerPoint</vt:lpstr>
      <vt:lpstr>Instrumentální techniky analýzy chemických látek</vt:lpstr>
      <vt:lpstr>Prezentace aplikace PowerPoint</vt:lpstr>
      <vt:lpstr>Prezentace aplikace PowerPoint</vt:lpstr>
      <vt:lpstr>Prezentace aplikace PowerPoint</vt:lpstr>
      <vt:lpstr>Spektra NMR nukleární magnetická rezonance</vt:lpstr>
      <vt:lpstr>Spektra NMR nukleární magnetická rezonance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Mikrobiologický ústav AV ČR, v. v. i.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 Jiří</dc:creator>
  <cp:lastModifiedBy>Gabriel</cp:lastModifiedBy>
  <cp:revision>20</cp:revision>
  <dcterms:created xsi:type="dcterms:W3CDTF">2024-03-27T07:34:53Z</dcterms:created>
  <dcterms:modified xsi:type="dcterms:W3CDTF">2025-03-27T06:24:15Z</dcterms:modified>
</cp:coreProperties>
</file>