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98" r:id="rId3"/>
    <p:sldId id="296" r:id="rId4"/>
    <p:sldId id="297" r:id="rId5"/>
    <p:sldId id="274" r:id="rId6"/>
    <p:sldId id="275" r:id="rId7"/>
    <p:sldId id="282" r:id="rId8"/>
    <p:sldId id="293" r:id="rId9"/>
    <p:sldId id="277" r:id="rId10"/>
    <p:sldId id="278" r:id="rId11"/>
    <p:sldId id="283" r:id="rId12"/>
    <p:sldId id="294" r:id="rId13"/>
    <p:sldId id="290" r:id="rId14"/>
    <p:sldId id="295" r:id="rId15"/>
    <p:sldId id="284" r:id="rId16"/>
    <p:sldId id="285" r:id="rId17"/>
    <p:sldId id="286" r:id="rId18"/>
    <p:sldId id="299" r:id="rId19"/>
    <p:sldId id="287" r:id="rId20"/>
    <p:sldId id="289" r:id="rId21"/>
    <p:sldId id="288" r:id="rId22"/>
    <p:sldId id="292" r:id="rId23"/>
    <p:sldId id="291"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88206" autoAdjust="0"/>
  </p:normalViewPr>
  <p:slideViewPr>
    <p:cSldViewPr snapToGrid="0" showGuides="1">
      <p:cViewPr varScale="1">
        <p:scale>
          <a:sx n="62" d="100"/>
          <a:sy n="62" d="100"/>
        </p:scale>
        <p:origin x="8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0F5C6-9C19-4586-B919-60A5F1D5D482}" type="doc">
      <dgm:prSet loTypeId="urn:microsoft.com/office/officeart/2005/8/layout/hProcess9" loCatId="process" qsTypeId="urn:microsoft.com/office/officeart/2005/8/quickstyle/simple1" qsCatId="simple" csTypeId="urn:microsoft.com/office/officeart/2005/8/colors/accent1_2" csCatId="accent1" phldr="1"/>
      <dgm:spPr/>
    </dgm:pt>
    <dgm:pt modelId="{B86B17CD-8F7D-4791-893F-6CEE1B67EA57}">
      <dgm:prSet phldrT="[Texto]" custT="1"/>
      <dgm:spPr>
        <a:solidFill>
          <a:schemeClr val="bg2"/>
        </a:solidFill>
      </dgm:spPr>
      <dgm:t>
        <a:bodyPr/>
        <a:lstStyle/>
        <a:p>
          <a:r>
            <a:rPr lang="en-US" sz="1400" b="1" dirty="0">
              <a:solidFill>
                <a:srgbClr val="5556A6"/>
              </a:solidFill>
              <a:latin typeface="Calibri"/>
              <a:cs typeface="Calibri"/>
            </a:rPr>
            <a:t>First generation sequencing</a:t>
          </a:r>
        </a:p>
        <a:p>
          <a:r>
            <a:rPr lang="en-US" sz="1400" b="1" dirty="0">
              <a:solidFill>
                <a:schemeClr val="tx1"/>
              </a:solidFill>
              <a:latin typeface="Calibri"/>
              <a:cs typeface="Calibri"/>
            </a:rPr>
            <a:t>(Sanger)</a:t>
          </a:r>
          <a:endParaRPr lang="pt-BR" sz="1400" dirty="0">
            <a:solidFill>
              <a:schemeClr val="tx1"/>
            </a:solidFill>
          </a:endParaRPr>
        </a:p>
      </dgm:t>
    </dgm:pt>
    <dgm:pt modelId="{1D6404B2-7732-4F3E-955B-E95A487ADFD5}" type="parTrans" cxnId="{D2892DA2-F867-42AE-BFE7-9F8343F6AF3D}">
      <dgm:prSet/>
      <dgm:spPr/>
      <dgm:t>
        <a:bodyPr/>
        <a:lstStyle/>
        <a:p>
          <a:endParaRPr lang="pt-BR" sz="1400"/>
        </a:p>
      </dgm:t>
    </dgm:pt>
    <dgm:pt modelId="{FB4D1A7B-B573-4A2E-93C1-5A1974817104}" type="sibTrans" cxnId="{D2892DA2-F867-42AE-BFE7-9F8343F6AF3D}">
      <dgm:prSet/>
      <dgm:spPr/>
      <dgm:t>
        <a:bodyPr/>
        <a:lstStyle/>
        <a:p>
          <a:endParaRPr lang="pt-BR" sz="1400"/>
        </a:p>
      </dgm:t>
    </dgm:pt>
    <dgm:pt modelId="{868BFEB3-A4F3-4ED5-BA85-30490899A175}">
      <dgm:prSet phldrT="[Texto]" custT="1"/>
      <dgm:spPr>
        <a:solidFill>
          <a:schemeClr val="bg2"/>
        </a:solidFill>
      </dgm:spPr>
      <dgm:t>
        <a:bodyPr/>
        <a:lstStyle/>
        <a:p>
          <a:r>
            <a:rPr lang="en-US" sz="1400" b="1" dirty="0">
              <a:solidFill>
                <a:srgbClr val="5556A6"/>
              </a:solidFill>
              <a:latin typeface="Calibri"/>
              <a:cs typeface="Calibri"/>
            </a:rPr>
            <a:t>High-throughput short read sequencing</a:t>
          </a:r>
        </a:p>
        <a:p>
          <a:r>
            <a:rPr lang="en-US" sz="1400" b="1" dirty="0">
              <a:solidFill>
                <a:schemeClr val="tx1"/>
              </a:solidFill>
              <a:latin typeface="Calibri"/>
              <a:cs typeface="Calibri"/>
            </a:rPr>
            <a:t>(454, Illumina, </a:t>
          </a:r>
          <a:r>
            <a:rPr lang="en-US" sz="1400" b="1" dirty="0" err="1">
              <a:solidFill>
                <a:schemeClr val="tx1"/>
              </a:solidFill>
              <a:latin typeface="Calibri"/>
              <a:cs typeface="Calibri"/>
            </a:rPr>
            <a:t>PGM</a:t>
          </a:r>
          <a:r>
            <a:rPr lang="en-US" sz="1400" b="1" dirty="0">
              <a:solidFill>
                <a:schemeClr val="tx1"/>
              </a:solidFill>
              <a:latin typeface="Calibri"/>
              <a:cs typeface="Calibri"/>
            </a:rPr>
            <a:t>)</a:t>
          </a:r>
          <a:endParaRPr lang="pt-BR" sz="1400" dirty="0">
            <a:solidFill>
              <a:schemeClr val="tx1"/>
            </a:solidFill>
          </a:endParaRPr>
        </a:p>
      </dgm:t>
    </dgm:pt>
    <dgm:pt modelId="{9421CFA3-3B51-493E-9F5C-DE10DC2DB416}" type="parTrans" cxnId="{25F6903C-ACF2-4193-9778-7301B88DF216}">
      <dgm:prSet/>
      <dgm:spPr/>
      <dgm:t>
        <a:bodyPr/>
        <a:lstStyle/>
        <a:p>
          <a:endParaRPr lang="pt-BR" sz="1400"/>
        </a:p>
      </dgm:t>
    </dgm:pt>
    <dgm:pt modelId="{C948E80E-261D-4C39-B267-11D0AD5AEFCE}" type="sibTrans" cxnId="{25F6903C-ACF2-4193-9778-7301B88DF216}">
      <dgm:prSet/>
      <dgm:spPr/>
      <dgm:t>
        <a:bodyPr/>
        <a:lstStyle/>
        <a:p>
          <a:endParaRPr lang="pt-BR" sz="1400"/>
        </a:p>
      </dgm:t>
    </dgm:pt>
    <dgm:pt modelId="{1E228A66-72FC-47F6-9C8A-3AAB954A2009}">
      <dgm:prSet phldrT="[Texto]" custT="1"/>
      <dgm:spPr>
        <a:solidFill>
          <a:schemeClr val="bg2"/>
        </a:solidFill>
      </dgm:spPr>
      <dgm:t>
        <a:bodyPr/>
        <a:lstStyle/>
        <a:p>
          <a:r>
            <a:rPr lang="en-US" sz="1400" b="1" dirty="0">
              <a:solidFill>
                <a:srgbClr val="5556A6"/>
              </a:solidFill>
              <a:latin typeface="Calibri"/>
              <a:cs typeface="Calibri"/>
            </a:rPr>
            <a:t>High-throughput long read sequencing </a:t>
          </a:r>
          <a:r>
            <a:rPr lang="en-US" sz="1400" b="1" dirty="0">
              <a:solidFill>
                <a:schemeClr val="tx1"/>
              </a:solidFill>
              <a:latin typeface="Calibri"/>
              <a:cs typeface="Calibri"/>
            </a:rPr>
            <a:t>(</a:t>
          </a:r>
          <a:r>
            <a:rPr lang="en-US" sz="1400" b="1" dirty="0" err="1">
              <a:solidFill>
                <a:schemeClr val="tx1"/>
              </a:solidFill>
              <a:latin typeface="Calibri"/>
              <a:cs typeface="Calibri"/>
            </a:rPr>
            <a:t>Helicos</a:t>
          </a:r>
          <a:r>
            <a:rPr lang="en-US" sz="1400" b="1" dirty="0">
              <a:solidFill>
                <a:schemeClr val="tx1"/>
              </a:solidFill>
              <a:latin typeface="Calibri"/>
              <a:cs typeface="Calibri"/>
            </a:rPr>
            <a:t>, </a:t>
          </a:r>
          <a:r>
            <a:rPr lang="en-US" sz="1400" b="1" dirty="0" err="1">
              <a:solidFill>
                <a:schemeClr val="tx1"/>
              </a:solidFill>
              <a:latin typeface="Calibri"/>
              <a:cs typeface="Calibri"/>
            </a:rPr>
            <a:t>PacBio</a:t>
          </a:r>
          <a:r>
            <a:rPr lang="en-US" sz="1400" b="1" dirty="0">
              <a:solidFill>
                <a:schemeClr val="tx1"/>
              </a:solidFill>
              <a:latin typeface="Calibri"/>
              <a:cs typeface="Calibri"/>
            </a:rPr>
            <a:t>, </a:t>
          </a:r>
          <a:r>
            <a:rPr lang="en-US" sz="1400" b="1" dirty="0" err="1">
              <a:solidFill>
                <a:schemeClr val="tx1"/>
              </a:solidFill>
              <a:latin typeface="Calibri"/>
              <a:cs typeface="Calibri"/>
            </a:rPr>
            <a:t>Nanopore</a:t>
          </a:r>
          <a:r>
            <a:rPr lang="en-US" sz="1400" b="1" dirty="0">
              <a:solidFill>
                <a:schemeClr val="tx1"/>
              </a:solidFill>
              <a:latin typeface="Calibri"/>
              <a:cs typeface="Calibri"/>
            </a:rPr>
            <a:t>)</a:t>
          </a:r>
          <a:endParaRPr lang="pt-BR" sz="1400" dirty="0">
            <a:solidFill>
              <a:schemeClr val="tx1"/>
            </a:solidFill>
          </a:endParaRPr>
        </a:p>
      </dgm:t>
    </dgm:pt>
    <dgm:pt modelId="{E02D8754-D161-47A1-9F1C-A38C8B17F8C0}" type="parTrans" cxnId="{CF0D1A9A-04DB-4633-8CC8-C8BBCF4740E5}">
      <dgm:prSet/>
      <dgm:spPr/>
      <dgm:t>
        <a:bodyPr/>
        <a:lstStyle/>
        <a:p>
          <a:endParaRPr lang="pt-BR" sz="1400"/>
        </a:p>
      </dgm:t>
    </dgm:pt>
    <dgm:pt modelId="{82FB1B06-308F-4303-B3B8-463BC6BBAB84}" type="sibTrans" cxnId="{CF0D1A9A-04DB-4633-8CC8-C8BBCF4740E5}">
      <dgm:prSet/>
      <dgm:spPr/>
      <dgm:t>
        <a:bodyPr/>
        <a:lstStyle/>
        <a:p>
          <a:endParaRPr lang="pt-BR" sz="1400"/>
        </a:p>
      </dgm:t>
    </dgm:pt>
    <dgm:pt modelId="{485867B1-E66D-4713-8E51-A27996682BC4}" type="pres">
      <dgm:prSet presAssocID="{F1F0F5C6-9C19-4586-B919-60A5F1D5D482}" presName="CompostProcess" presStyleCnt="0">
        <dgm:presLayoutVars>
          <dgm:dir/>
          <dgm:resizeHandles val="exact"/>
        </dgm:presLayoutVars>
      </dgm:prSet>
      <dgm:spPr/>
    </dgm:pt>
    <dgm:pt modelId="{4CA25438-5682-4700-90AC-3CAA0D6BE6D6}" type="pres">
      <dgm:prSet presAssocID="{F1F0F5C6-9C19-4586-B919-60A5F1D5D482}" presName="arrow" presStyleLbl="bgShp" presStyleIdx="0" presStyleCnt="1" custScaleX="117647" custLinFactNeighborX="2751" custLinFactNeighborY="-5707"/>
      <dgm:spPr>
        <a:solidFill>
          <a:schemeClr val="bg1">
            <a:lumMod val="65000"/>
          </a:schemeClr>
        </a:solidFill>
      </dgm:spPr>
    </dgm:pt>
    <dgm:pt modelId="{9B5ABAE1-6CBA-4BEE-B3AC-8D34BC793572}" type="pres">
      <dgm:prSet presAssocID="{F1F0F5C6-9C19-4586-B919-60A5F1D5D482}" presName="linearProcess" presStyleCnt="0"/>
      <dgm:spPr/>
    </dgm:pt>
    <dgm:pt modelId="{E9E10FE2-6915-4010-B1EE-38F83C0C0E64}" type="pres">
      <dgm:prSet presAssocID="{B86B17CD-8F7D-4791-893F-6CEE1B67EA57}" presName="textNode" presStyleLbl="node1" presStyleIdx="0" presStyleCnt="3" custScaleX="93548" custLinFactNeighborX="-14771" custLinFactNeighborY="-2346">
        <dgm:presLayoutVars>
          <dgm:bulletEnabled val="1"/>
        </dgm:presLayoutVars>
      </dgm:prSet>
      <dgm:spPr/>
      <dgm:t>
        <a:bodyPr/>
        <a:lstStyle/>
        <a:p>
          <a:endParaRPr lang="en-US"/>
        </a:p>
      </dgm:t>
    </dgm:pt>
    <dgm:pt modelId="{BF7F999A-0736-417D-A304-52900BB7F615}" type="pres">
      <dgm:prSet presAssocID="{FB4D1A7B-B573-4A2E-93C1-5A1974817104}" presName="sibTrans" presStyleCnt="0"/>
      <dgm:spPr/>
    </dgm:pt>
    <dgm:pt modelId="{E1737835-666D-400A-9445-B124D31A0900}" type="pres">
      <dgm:prSet presAssocID="{868BFEB3-A4F3-4ED5-BA85-30490899A175}" presName="textNode" presStyleLbl="node1" presStyleIdx="1" presStyleCnt="3" custScaleX="93548" custLinFactNeighborX="-90076" custLinFactNeighborY="-2346">
        <dgm:presLayoutVars>
          <dgm:bulletEnabled val="1"/>
        </dgm:presLayoutVars>
      </dgm:prSet>
      <dgm:spPr/>
      <dgm:t>
        <a:bodyPr/>
        <a:lstStyle/>
        <a:p>
          <a:endParaRPr lang="en-US"/>
        </a:p>
      </dgm:t>
    </dgm:pt>
    <dgm:pt modelId="{76A76EAB-79CA-404B-B3D7-DE870F93F3D2}" type="pres">
      <dgm:prSet presAssocID="{C948E80E-261D-4C39-B267-11D0AD5AEFCE}" presName="sibTrans" presStyleCnt="0"/>
      <dgm:spPr/>
    </dgm:pt>
    <dgm:pt modelId="{963B9A08-9849-4149-9251-7FB9B46F8146}" type="pres">
      <dgm:prSet presAssocID="{1E228A66-72FC-47F6-9C8A-3AAB954A2009}" presName="textNode" presStyleLbl="node1" presStyleIdx="2" presStyleCnt="3" custScaleX="93548" custLinFactX="-12029" custLinFactNeighborX="-100000" custLinFactNeighborY="-2346">
        <dgm:presLayoutVars>
          <dgm:bulletEnabled val="1"/>
        </dgm:presLayoutVars>
      </dgm:prSet>
      <dgm:spPr/>
      <dgm:t>
        <a:bodyPr/>
        <a:lstStyle/>
        <a:p>
          <a:endParaRPr lang="en-US"/>
        </a:p>
      </dgm:t>
    </dgm:pt>
  </dgm:ptLst>
  <dgm:cxnLst>
    <dgm:cxn modelId="{EF7558F7-98EB-4A52-ADAF-FA7DACA7968B}" type="presOf" srcId="{F1F0F5C6-9C19-4586-B919-60A5F1D5D482}" destId="{485867B1-E66D-4713-8E51-A27996682BC4}" srcOrd="0" destOrd="0" presId="urn:microsoft.com/office/officeart/2005/8/layout/hProcess9"/>
    <dgm:cxn modelId="{979CDD2C-52B2-4A7A-AE05-4F1B192C2B08}" type="presOf" srcId="{B86B17CD-8F7D-4791-893F-6CEE1B67EA57}" destId="{E9E10FE2-6915-4010-B1EE-38F83C0C0E64}" srcOrd="0" destOrd="0" presId="urn:microsoft.com/office/officeart/2005/8/layout/hProcess9"/>
    <dgm:cxn modelId="{7D0A0A29-CF1D-428B-A1FF-89842AC05262}" type="presOf" srcId="{868BFEB3-A4F3-4ED5-BA85-30490899A175}" destId="{E1737835-666D-400A-9445-B124D31A0900}" srcOrd="0" destOrd="0" presId="urn:microsoft.com/office/officeart/2005/8/layout/hProcess9"/>
    <dgm:cxn modelId="{99C7DBD6-D0FB-4846-9FA1-37969162724E}" type="presOf" srcId="{1E228A66-72FC-47F6-9C8A-3AAB954A2009}" destId="{963B9A08-9849-4149-9251-7FB9B46F8146}" srcOrd="0" destOrd="0" presId="urn:microsoft.com/office/officeart/2005/8/layout/hProcess9"/>
    <dgm:cxn modelId="{D2892DA2-F867-42AE-BFE7-9F8343F6AF3D}" srcId="{F1F0F5C6-9C19-4586-B919-60A5F1D5D482}" destId="{B86B17CD-8F7D-4791-893F-6CEE1B67EA57}" srcOrd="0" destOrd="0" parTransId="{1D6404B2-7732-4F3E-955B-E95A487ADFD5}" sibTransId="{FB4D1A7B-B573-4A2E-93C1-5A1974817104}"/>
    <dgm:cxn modelId="{CF0D1A9A-04DB-4633-8CC8-C8BBCF4740E5}" srcId="{F1F0F5C6-9C19-4586-B919-60A5F1D5D482}" destId="{1E228A66-72FC-47F6-9C8A-3AAB954A2009}" srcOrd="2" destOrd="0" parTransId="{E02D8754-D161-47A1-9F1C-A38C8B17F8C0}" sibTransId="{82FB1B06-308F-4303-B3B8-463BC6BBAB84}"/>
    <dgm:cxn modelId="{25F6903C-ACF2-4193-9778-7301B88DF216}" srcId="{F1F0F5C6-9C19-4586-B919-60A5F1D5D482}" destId="{868BFEB3-A4F3-4ED5-BA85-30490899A175}" srcOrd="1" destOrd="0" parTransId="{9421CFA3-3B51-493E-9F5C-DE10DC2DB416}" sibTransId="{C948E80E-261D-4C39-B267-11D0AD5AEFCE}"/>
    <dgm:cxn modelId="{442F8402-8A3E-4224-B2C1-E342D5678F38}" type="presParOf" srcId="{485867B1-E66D-4713-8E51-A27996682BC4}" destId="{4CA25438-5682-4700-90AC-3CAA0D6BE6D6}" srcOrd="0" destOrd="0" presId="urn:microsoft.com/office/officeart/2005/8/layout/hProcess9"/>
    <dgm:cxn modelId="{7939A50D-2948-4AE0-8BB0-E30A89DBBC25}" type="presParOf" srcId="{485867B1-E66D-4713-8E51-A27996682BC4}" destId="{9B5ABAE1-6CBA-4BEE-B3AC-8D34BC793572}" srcOrd="1" destOrd="0" presId="urn:microsoft.com/office/officeart/2005/8/layout/hProcess9"/>
    <dgm:cxn modelId="{C1FF1FB6-8858-4897-8BA0-A33C03F61665}" type="presParOf" srcId="{9B5ABAE1-6CBA-4BEE-B3AC-8D34BC793572}" destId="{E9E10FE2-6915-4010-B1EE-38F83C0C0E64}" srcOrd="0" destOrd="0" presId="urn:microsoft.com/office/officeart/2005/8/layout/hProcess9"/>
    <dgm:cxn modelId="{70021DBD-421A-4C8A-8450-7B9919E391E1}" type="presParOf" srcId="{9B5ABAE1-6CBA-4BEE-B3AC-8D34BC793572}" destId="{BF7F999A-0736-417D-A304-52900BB7F615}" srcOrd="1" destOrd="0" presId="urn:microsoft.com/office/officeart/2005/8/layout/hProcess9"/>
    <dgm:cxn modelId="{92CF2171-9E48-493B-87A4-E23CC3B4093A}" type="presParOf" srcId="{9B5ABAE1-6CBA-4BEE-B3AC-8D34BC793572}" destId="{E1737835-666D-400A-9445-B124D31A0900}" srcOrd="2" destOrd="0" presId="urn:microsoft.com/office/officeart/2005/8/layout/hProcess9"/>
    <dgm:cxn modelId="{6BC5DB0E-5068-446C-80BA-5C97922EA566}" type="presParOf" srcId="{9B5ABAE1-6CBA-4BEE-B3AC-8D34BC793572}" destId="{76A76EAB-79CA-404B-B3D7-DE870F93F3D2}" srcOrd="3" destOrd="0" presId="urn:microsoft.com/office/officeart/2005/8/layout/hProcess9"/>
    <dgm:cxn modelId="{FD84EB0E-B6F7-46E8-9E38-3FDB4647E6BC}" type="presParOf" srcId="{9B5ABAE1-6CBA-4BEE-B3AC-8D34BC793572}" destId="{963B9A08-9849-4149-9251-7FB9B46F814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25438-5682-4700-90AC-3CAA0D6BE6D6}">
      <dsp:nvSpPr>
        <dsp:cNvPr id="0" name=""/>
        <dsp:cNvSpPr/>
      </dsp:nvSpPr>
      <dsp:spPr>
        <a:xfrm>
          <a:off x="3" y="0"/>
          <a:ext cx="7993414" cy="2214617"/>
        </a:xfrm>
        <a:prstGeom prst="rightArrow">
          <a:avLst/>
        </a:prstGeom>
        <a:solidFill>
          <a:schemeClr val="bg1">
            <a:lumMod val="65000"/>
          </a:schemeClr>
        </a:solidFill>
        <a:ln>
          <a:noFill/>
        </a:ln>
        <a:effectLst/>
      </dsp:spPr>
      <dsp:style>
        <a:lnRef idx="0">
          <a:scrgbClr r="0" g="0" b="0"/>
        </a:lnRef>
        <a:fillRef idx="1">
          <a:scrgbClr r="0" g="0" b="0"/>
        </a:fillRef>
        <a:effectRef idx="0">
          <a:scrgbClr r="0" g="0" b="0"/>
        </a:effectRef>
        <a:fontRef idx="minor"/>
      </dsp:style>
    </dsp:sp>
    <dsp:sp modelId="{E9E10FE2-6915-4010-B1EE-38F83C0C0E64}">
      <dsp:nvSpPr>
        <dsp:cNvPr id="0" name=""/>
        <dsp:cNvSpPr/>
      </dsp:nvSpPr>
      <dsp:spPr>
        <a:xfrm>
          <a:off x="173045" y="643603"/>
          <a:ext cx="2243304" cy="885846"/>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rgbClr val="5556A6"/>
              </a:solidFill>
              <a:latin typeface="Calibri"/>
              <a:cs typeface="Calibri"/>
            </a:rPr>
            <a:t>First generation sequencing</a:t>
          </a:r>
        </a:p>
        <a:p>
          <a:pPr lvl="0" algn="ctr" defTabSz="622300">
            <a:lnSpc>
              <a:spcPct val="90000"/>
            </a:lnSpc>
            <a:spcBef>
              <a:spcPct val="0"/>
            </a:spcBef>
            <a:spcAft>
              <a:spcPct val="35000"/>
            </a:spcAft>
          </a:pPr>
          <a:r>
            <a:rPr lang="en-US" sz="1400" b="1" kern="1200" dirty="0">
              <a:solidFill>
                <a:schemeClr val="tx1"/>
              </a:solidFill>
              <a:latin typeface="Calibri"/>
              <a:cs typeface="Calibri"/>
            </a:rPr>
            <a:t>(Sanger)</a:t>
          </a:r>
          <a:endParaRPr lang="pt-BR" sz="1400" kern="1200" dirty="0">
            <a:solidFill>
              <a:schemeClr val="tx1"/>
            </a:solidFill>
          </a:endParaRPr>
        </a:p>
      </dsp:txBody>
      <dsp:txXfrm>
        <a:off x="216288" y="686846"/>
        <a:ext cx="2156818" cy="799360"/>
      </dsp:txXfrm>
    </dsp:sp>
    <dsp:sp modelId="{E1737835-666D-400A-9445-B124D31A0900}">
      <dsp:nvSpPr>
        <dsp:cNvPr id="0" name=""/>
        <dsp:cNvSpPr/>
      </dsp:nvSpPr>
      <dsp:spPr>
        <a:xfrm>
          <a:off x="2515049" y="643603"/>
          <a:ext cx="2243304" cy="885846"/>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rgbClr val="5556A6"/>
              </a:solidFill>
              <a:latin typeface="Calibri"/>
              <a:cs typeface="Calibri"/>
            </a:rPr>
            <a:t>High-throughput short read sequencing</a:t>
          </a:r>
        </a:p>
        <a:p>
          <a:pPr lvl="0" algn="ctr" defTabSz="622300">
            <a:lnSpc>
              <a:spcPct val="90000"/>
            </a:lnSpc>
            <a:spcBef>
              <a:spcPct val="0"/>
            </a:spcBef>
            <a:spcAft>
              <a:spcPct val="35000"/>
            </a:spcAft>
          </a:pPr>
          <a:r>
            <a:rPr lang="en-US" sz="1400" b="1" kern="1200" dirty="0">
              <a:solidFill>
                <a:schemeClr val="tx1"/>
              </a:solidFill>
              <a:latin typeface="Calibri"/>
              <a:cs typeface="Calibri"/>
            </a:rPr>
            <a:t>(454, Illumina, </a:t>
          </a:r>
          <a:r>
            <a:rPr lang="en-US" sz="1400" b="1" kern="1200" dirty="0" err="1">
              <a:solidFill>
                <a:schemeClr val="tx1"/>
              </a:solidFill>
              <a:latin typeface="Calibri"/>
              <a:cs typeface="Calibri"/>
            </a:rPr>
            <a:t>PGM</a:t>
          </a:r>
          <a:r>
            <a:rPr lang="en-US" sz="1400" b="1" kern="1200" dirty="0">
              <a:solidFill>
                <a:schemeClr val="tx1"/>
              </a:solidFill>
              <a:latin typeface="Calibri"/>
              <a:cs typeface="Calibri"/>
            </a:rPr>
            <a:t>)</a:t>
          </a:r>
          <a:endParaRPr lang="pt-BR" sz="1400" kern="1200" dirty="0">
            <a:solidFill>
              <a:schemeClr val="tx1"/>
            </a:solidFill>
          </a:endParaRPr>
        </a:p>
      </dsp:txBody>
      <dsp:txXfrm>
        <a:off x="2558292" y="686846"/>
        <a:ext cx="2156818" cy="799360"/>
      </dsp:txXfrm>
    </dsp:sp>
    <dsp:sp modelId="{963B9A08-9849-4149-9251-7FB9B46F8146}">
      <dsp:nvSpPr>
        <dsp:cNvPr id="0" name=""/>
        <dsp:cNvSpPr/>
      </dsp:nvSpPr>
      <dsp:spPr>
        <a:xfrm>
          <a:off x="4829902" y="643603"/>
          <a:ext cx="2243304" cy="885846"/>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rgbClr val="5556A6"/>
              </a:solidFill>
              <a:latin typeface="Calibri"/>
              <a:cs typeface="Calibri"/>
            </a:rPr>
            <a:t>High-throughput long read sequencing </a:t>
          </a:r>
          <a:r>
            <a:rPr lang="en-US" sz="1400" b="1" kern="1200" dirty="0">
              <a:solidFill>
                <a:schemeClr val="tx1"/>
              </a:solidFill>
              <a:latin typeface="Calibri"/>
              <a:cs typeface="Calibri"/>
            </a:rPr>
            <a:t>(</a:t>
          </a:r>
          <a:r>
            <a:rPr lang="en-US" sz="1400" b="1" kern="1200" dirty="0" err="1">
              <a:solidFill>
                <a:schemeClr val="tx1"/>
              </a:solidFill>
              <a:latin typeface="Calibri"/>
              <a:cs typeface="Calibri"/>
            </a:rPr>
            <a:t>Helicos</a:t>
          </a:r>
          <a:r>
            <a:rPr lang="en-US" sz="1400" b="1" kern="1200" dirty="0">
              <a:solidFill>
                <a:schemeClr val="tx1"/>
              </a:solidFill>
              <a:latin typeface="Calibri"/>
              <a:cs typeface="Calibri"/>
            </a:rPr>
            <a:t>, </a:t>
          </a:r>
          <a:r>
            <a:rPr lang="en-US" sz="1400" b="1" kern="1200" dirty="0" err="1">
              <a:solidFill>
                <a:schemeClr val="tx1"/>
              </a:solidFill>
              <a:latin typeface="Calibri"/>
              <a:cs typeface="Calibri"/>
            </a:rPr>
            <a:t>PacBio</a:t>
          </a:r>
          <a:r>
            <a:rPr lang="en-US" sz="1400" b="1" kern="1200" dirty="0">
              <a:solidFill>
                <a:schemeClr val="tx1"/>
              </a:solidFill>
              <a:latin typeface="Calibri"/>
              <a:cs typeface="Calibri"/>
            </a:rPr>
            <a:t>, </a:t>
          </a:r>
          <a:r>
            <a:rPr lang="en-US" sz="1400" b="1" kern="1200" dirty="0" err="1">
              <a:solidFill>
                <a:schemeClr val="tx1"/>
              </a:solidFill>
              <a:latin typeface="Calibri"/>
              <a:cs typeface="Calibri"/>
            </a:rPr>
            <a:t>Nanopore</a:t>
          </a:r>
          <a:r>
            <a:rPr lang="en-US" sz="1400" b="1" kern="1200" dirty="0">
              <a:solidFill>
                <a:schemeClr val="tx1"/>
              </a:solidFill>
              <a:latin typeface="Calibri"/>
              <a:cs typeface="Calibri"/>
            </a:rPr>
            <a:t>)</a:t>
          </a:r>
          <a:endParaRPr lang="pt-BR" sz="1400" kern="1200" dirty="0">
            <a:solidFill>
              <a:schemeClr val="tx1"/>
            </a:solidFill>
          </a:endParaRPr>
        </a:p>
      </dsp:txBody>
      <dsp:txXfrm>
        <a:off x="4873145" y="686846"/>
        <a:ext cx="2156818" cy="7993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42B96-CF06-4CAA-89DA-664AA2DBEB76}" type="datetimeFigureOut">
              <a:rPr lang="en-GB" smtClean="0"/>
              <a:t>18/10/2020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680B2-2E76-4C76-A1D4-BA2C04BAB791}" type="slidenum">
              <a:rPr lang="en-GB" smtClean="0"/>
              <a:t>‹#›</a:t>
            </a:fld>
            <a:endParaRPr lang="en-GB"/>
          </a:p>
        </p:txBody>
      </p:sp>
    </p:spTree>
    <p:extLst>
      <p:ext uri="{BB962C8B-B14F-4D97-AF65-F5344CB8AC3E}">
        <p14:creationId xmlns:p14="http://schemas.microsoft.com/office/powerpoint/2010/main" val="317852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Institute of Microbiology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effort to create a database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Abstract: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relationship between humans and microbes attracts the scientific interest since the creation of the first lens by Anton van Leeuwenhoek. From the last 200 years, microbes have been strictly associated to diseases, a way of thinking that drove huge effort towards methods to avoid and eliminate them at all costs. This phobia and huge seek for a germ free environment ended up hindering our own health. Nowadays we are starting to realize their importance to our own physiology training our immune system, producing vitamins and processing the food we eat. Our thoughts about how to deal with microbes are changing in an unprecedented way. The knowledge regarding microbial communities and their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is increasing daily thanks to our new capacity of generating genomic data. Using high-throughput sequencing platforms we are now uncovering a huge diversity of still unknown metabolisms and microbial species. All this information is being stored in public database and the methods for processing and interpreting this information became our biggest bottleneck. Every microbiologist nowadays feels the need to learn how to manage biological data in a more effective way. In this speech you will learn the most used strategies for microbial community data analyses and how a </a:t>
            </a:r>
            <a:r>
              <a:rPr lang="en-US" sz="1200" kern="1200" dirty="0" err="1" smtClean="0">
                <a:solidFill>
                  <a:schemeClr val="tx1"/>
                </a:solidFill>
                <a:effectLst/>
                <a:latin typeface="+mn-lt"/>
                <a:ea typeface="+mn-ea"/>
                <a:cs typeface="+mn-cs"/>
              </a:rPr>
              <a:t>bioinformatician</a:t>
            </a:r>
            <a:r>
              <a:rPr lang="en-US" sz="1200" kern="1200" dirty="0" smtClean="0">
                <a:solidFill>
                  <a:schemeClr val="tx1"/>
                </a:solidFill>
                <a:effectLst/>
                <a:latin typeface="+mn-lt"/>
                <a:ea typeface="+mn-ea"/>
                <a:cs typeface="+mn-cs"/>
              </a:rPr>
              <a:t> could contribute to be part of this massive paradigm change that microbiology is undergoing."</a:t>
            </a:r>
            <a:endParaRPr lang="en-US" dirty="0" smtClean="0"/>
          </a:p>
          <a:p>
            <a:endParaRPr lang="pt-BR" dirty="0"/>
          </a:p>
        </p:txBody>
      </p:sp>
      <p:sp>
        <p:nvSpPr>
          <p:cNvPr id="4" name="Espaço Reservado para Número de Slide 3"/>
          <p:cNvSpPr>
            <a:spLocks noGrp="1"/>
          </p:cNvSpPr>
          <p:nvPr>
            <p:ph type="sldNum" sz="quarter" idx="10"/>
          </p:nvPr>
        </p:nvSpPr>
        <p:spPr/>
        <p:txBody>
          <a:bodyPr/>
          <a:lstStyle/>
          <a:p>
            <a:fld id="{C32E562C-56FA-42DC-88D6-EDA3E8E9EB69}" type="slidenum">
              <a:rPr lang="pt-BR" smtClean="0"/>
              <a:pPr/>
              <a:t>1</a:t>
            </a:fld>
            <a:endParaRPr lang="pt-BR"/>
          </a:p>
        </p:txBody>
      </p:sp>
    </p:spTree>
    <p:extLst>
      <p:ext uri="{BB962C8B-B14F-4D97-AF65-F5344CB8AC3E}">
        <p14:creationId xmlns:p14="http://schemas.microsoft.com/office/powerpoint/2010/main" val="27052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tools help you to compare sequence data.</a:t>
            </a:r>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11</a:t>
            </a:fld>
            <a:endParaRPr lang="en-GB"/>
          </a:p>
        </p:txBody>
      </p:sp>
    </p:spTree>
    <p:extLst>
      <p:ext uri="{BB962C8B-B14F-4D97-AF65-F5344CB8AC3E}">
        <p14:creationId xmlns:p14="http://schemas.microsoft.com/office/powerpoint/2010/main" val="422533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Sequencing</a:t>
            </a:r>
            <a:r>
              <a:rPr lang="en-GB" baseline="0" dirty="0"/>
              <a:t> and database </a:t>
            </a:r>
            <a:r>
              <a:rPr lang="en-GB" baseline="0" dirty="0" err="1"/>
              <a:t>expantion</a:t>
            </a:r>
            <a:endParaRPr lang="en-GB" dirty="0"/>
          </a:p>
        </p:txBody>
      </p:sp>
      <p:sp>
        <p:nvSpPr>
          <p:cNvPr id="4" name="Slide Number Placeholder 3"/>
          <p:cNvSpPr>
            <a:spLocks noGrp="1"/>
          </p:cNvSpPr>
          <p:nvPr>
            <p:ph type="sldNum" sz="quarter" idx="10"/>
          </p:nvPr>
        </p:nvSpPr>
        <p:spPr/>
        <p:txBody>
          <a:bodyPr/>
          <a:lstStyle/>
          <a:p>
            <a:fld id="{A4F579FA-C26B-45A5-A562-F4755B6301D7}" type="slidenum">
              <a:rPr lang="pt-BR" smtClean="0"/>
              <a:t>12</a:t>
            </a:fld>
            <a:endParaRPr lang="pt-BR"/>
          </a:p>
        </p:txBody>
      </p:sp>
    </p:spTree>
    <p:extLst>
      <p:ext uri="{BB962C8B-B14F-4D97-AF65-F5344CB8AC3E}">
        <p14:creationId xmlns:p14="http://schemas.microsoft.com/office/powerpoint/2010/main" val="352651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Depending</a:t>
            </a:r>
            <a:r>
              <a:rPr lang="pt-BR" baseline="0" dirty="0" smtClean="0"/>
              <a:t> on the technology it is possible to get </a:t>
            </a:r>
            <a:r>
              <a:rPr lang="pt-BR" dirty="0" smtClean="0"/>
              <a:t>to </a:t>
            </a:r>
            <a:r>
              <a:rPr lang="pt-BR" baseline="0" dirty="0" smtClean="0"/>
              <a:t>6 billion sequences and fragments of DNA ranging from 150 to 30 000 basepairs</a:t>
            </a:r>
            <a:endParaRPr lang="pt-BR" dirty="0"/>
          </a:p>
        </p:txBody>
      </p:sp>
      <p:sp>
        <p:nvSpPr>
          <p:cNvPr id="4" name="Espaço Reservado para Número de Slide 3"/>
          <p:cNvSpPr>
            <a:spLocks noGrp="1"/>
          </p:cNvSpPr>
          <p:nvPr>
            <p:ph type="sldNum" sz="quarter" idx="10"/>
          </p:nvPr>
        </p:nvSpPr>
        <p:spPr/>
        <p:txBody>
          <a:bodyPr/>
          <a:lstStyle/>
          <a:p>
            <a:fld id="{C32E562C-56FA-42DC-88D6-EDA3E8E9EB69}" type="slidenum">
              <a:rPr lang="pt-BR" smtClean="0"/>
              <a:pPr/>
              <a:t>13</a:t>
            </a:fld>
            <a:endParaRPr lang="pt-BR"/>
          </a:p>
        </p:txBody>
      </p:sp>
    </p:spTree>
    <p:extLst>
      <p:ext uri="{BB962C8B-B14F-4D97-AF65-F5344CB8AC3E}">
        <p14:creationId xmlns:p14="http://schemas.microsoft.com/office/powerpoint/2010/main" val="4155798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Charles Darwin sketch of phylogenetic relationships</a:t>
            </a:r>
            <a:endParaRPr lang="en-GB" dirty="0"/>
          </a:p>
        </p:txBody>
      </p:sp>
      <p:sp>
        <p:nvSpPr>
          <p:cNvPr id="4" name="Slide Number Placeholder 3"/>
          <p:cNvSpPr>
            <a:spLocks noGrp="1"/>
          </p:cNvSpPr>
          <p:nvPr>
            <p:ph type="sldNum" sz="quarter" idx="10"/>
          </p:nvPr>
        </p:nvSpPr>
        <p:spPr/>
        <p:txBody>
          <a:bodyPr/>
          <a:lstStyle/>
          <a:p>
            <a:fld id="{A4F579FA-C26B-45A5-A562-F4755B6301D7}" type="slidenum">
              <a:rPr lang="pt-BR" smtClean="0"/>
              <a:t>15</a:t>
            </a:fld>
            <a:endParaRPr lang="pt-BR"/>
          </a:p>
        </p:txBody>
      </p:sp>
    </p:spTree>
    <p:extLst>
      <p:ext uri="{BB962C8B-B14F-4D97-AF65-F5344CB8AC3E}">
        <p14:creationId xmlns:p14="http://schemas.microsoft.com/office/powerpoint/2010/main" val="36032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k=1</a:t>
            </a:r>
            <a:r>
              <a:rPr lang="en-GB" baseline="0" dirty="0" smtClean="0"/>
              <a:t>  </a:t>
            </a:r>
            <a:r>
              <a:rPr lang="en-GB" baseline="0" dirty="0" err="1" smtClean="0"/>
              <a:t>Seq1</a:t>
            </a:r>
            <a:r>
              <a:rPr lang="en-GB" baseline="0" dirty="0" smtClean="0"/>
              <a:t> [E = 1]</a:t>
            </a:r>
          </a:p>
          <a:p>
            <a:r>
              <a:rPr lang="en-GB" baseline="0" dirty="0" err="1" smtClean="0"/>
              <a:t>QKESGPYC</a:t>
            </a:r>
            <a:endParaRPr lang="en-GB" baseline="0" dirty="0" smtClean="0"/>
          </a:p>
          <a:p>
            <a:r>
              <a:rPr lang="en-GB" baseline="0" dirty="0" err="1" smtClean="0"/>
              <a:t>CEGKLPQRSTY</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4F579FA-C26B-45A5-A562-F4755B6301D7}" type="slidenum">
              <a:rPr lang="pt-BR" smtClean="0"/>
              <a:t>17</a:t>
            </a:fld>
            <a:endParaRPr lang="pt-BR"/>
          </a:p>
        </p:txBody>
      </p:sp>
    </p:spTree>
    <p:extLst>
      <p:ext uri="{BB962C8B-B14F-4D97-AF65-F5344CB8AC3E}">
        <p14:creationId xmlns:p14="http://schemas.microsoft.com/office/powerpoint/2010/main" val="116171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18</a:t>
            </a:fld>
            <a:endParaRPr lang="en-GB"/>
          </a:p>
        </p:txBody>
      </p:sp>
    </p:spTree>
    <p:extLst>
      <p:ext uri="{BB962C8B-B14F-4D97-AF65-F5344CB8AC3E}">
        <p14:creationId xmlns:p14="http://schemas.microsoft.com/office/powerpoint/2010/main" val="278380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Combination of both approaches to</a:t>
            </a:r>
            <a:r>
              <a:rPr lang="en-GB" baseline="0" dirty="0" smtClean="0"/>
              <a:t> overcome DNA sequencing errors.</a:t>
            </a:r>
            <a:endParaRPr lang="en-GB" dirty="0"/>
          </a:p>
        </p:txBody>
      </p:sp>
      <p:sp>
        <p:nvSpPr>
          <p:cNvPr id="4" name="Slide Number Placeholder 3"/>
          <p:cNvSpPr>
            <a:spLocks noGrp="1"/>
          </p:cNvSpPr>
          <p:nvPr>
            <p:ph type="sldNum" sz="quarter" idx="10"/>
          </p:nvPr>
        </p:nvSpPr>
        <p:spPr/>
        <p:txBody>
          <a:bodyPr/>
          <a:lstStyle/>
          <a:p>
            <a:fld id="{A4F579FA-C26B-45A5-A562-F4755B6301D7}" type="slidenum">
              <a:rPr lang="pt-BR" smtClean="0"/>
              <a:t>19</a:t>
            </a:fld>
            <a:endParaRPr lang="pt-BR"/>
          </a:p>
        </p:txBody>
      </p:sp>
    </p:spTree>
    <p:extLst>
      <p:ext uri="{BB962C8B-B14F-4D97-AF65-F5344CB8AC3E}">
        <p14:creationId xmlns:p14="http://schemas.microsoft.com/office/powerpoint/2010/main" val="89799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A4F579FA-C26B-45A5-A562-F4755B6301D7}" type="slidenum">
              <a:rPr lang="pt-BR" smtClean="0"/>
              <a:t>20</a:t>
            </a:fld>
            <a:endParaRPr lang="pt-BR"/>
          </a:p>
        </p:txBody>
      </p:sp>
    </p:spTree>
    <p:extLst>
      <p:ext uri="{BB962C8B-B14F-4D97-AF65-F5344CB8AC3E}">
        <p14:creationId xmlns:p14="http://schemas.microsoft.com/office/powerpoint/2010/main" val="358157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body"/>
          </p:nvPr>
        </p:nvSpPr>
        <p:spPr>
          <a:xfrm>
            <a:off x="685800" y="4343400"/>
            <a:ext cx="5483880" cy="4112280"/>
          </a:xfrm>
          <a:prstGeom prst="rect">
            <a:avLst/>
          </a:prstGeom>
        </p:spPr>
        <p:txBody>
          <a:bodyPr lIns="0" tIns="0" rIns="0" bIns="0"/>
          <a:lstStyle/>
          <a:p>
            <a:endParaRPr lang="pt-BR" sz="2000" b="0" strike="noStrike" spc="-1" dirty="0">
              <a:solidFill>
                <a:srgbClr val="000000"/>
              </a:solidFill>
              <a:uFill>
                <a:solidFill>
                  <a:srgbClr val="FFFFFF"/>
                </a:solidFill>
              </a:uFill>
              <a:latin typeface="Arial"/>
            </a:endParaRPr>
          </a:p>
        </p:txBody>
      </p:sp>
      <p:sp>
        <p:nvSpPr>
          <p:cNvPr id="253"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D741E16-980A-4167-B4F0-B9732D664029}" type="slidenum">
              <a:rPr lang="pt-BR" sz="1200" b="0" strike="noStrike" spc="-1">
                <a:solidFill>
                  <a:srgbClr val="000000"/>
                </a:solidFill>
                <a:uFill>
                  <a:solidFill>
                    <a:srgbClr val="FFFFFF"/>
                  </a:solidFill>
                </a:uFill>
                <a:latin typeface="+mn-lt"/>
                <a:ea typeface="+mn-ea"/>
              </a:rPr>
              <a:t>22</a:t>
            </a:fld>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15170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83880" cy="4112280"/>
          </a:xfrm>
          <a:prstGeom prst="rect">
            <a:avLst/>
          </a:prstGeom>
        </p:spPr>
        <p:txBody>
          <a:bodyPr lIns="0" tIns="0" rIns="0" bIns="0"/>
          <a:lstStyle/>
          <a:p>
            <a:r>
              <a:rPr lang="pt-BR" sz="2000" b="0" strike="noStrike" spc="-1" dirty="0" smtClean="0">
                <a:solidFill>
                  <a:srgbClr val="000000"/>
                </a:solidFill>
                <a:uFill>
                  <a:solidFill>
                    <a:srgbClr val="FFFFFF"/>
                  </a:solidFill>
                </a:uFill>
                <a:latin typeface="+mn-lt"/>
              </a:rPr>
              <a:t>http://www.cs.cmu.edu/~awb/linux.history.html</a:t>
            </a:r>
          </a:p>
          <a:p>
            <a:r>
              <a:rPr lang="pt-BR" sz="2000" b="0" strike="noStrike" spc="-1" dirty="0" smtClean="0">
                <a:solidFill>
                  <a:srgbClr val="000000"/>
                </a:solidFill>
                <a:uFill>
                  <a:solidFill>
                    <a:srgbClr val="FFFFFF"/>
                  </a:solidFill>
                </a:uFill>
                <a:latin typeface="+mn-lt"/>
              </a:rPr>
              <a:t>Carnegie Mellon</a:t>
            </a:r>
            <a:r>
              <a:rPr lang="pt-BR" sz="2000" b="0" strike="noStrike" spc="-1" baseline="0" dirty="0" smtClean="0">
                <a:solidFill>
                  <a:srgbClr val="000000"/>
                </a:solidFill>
                <a:uFill>
                  <a:solidFill>
                    <a:srgbClr val="FFFFFF"/>
                  </a:solidFill>
                </a:uFill>
                <a:latin typeface="+mn-lt"/>
              </a:rPr>
              <a:t> University – School of Computer Science</a:t>
            </a:r>
          </a:p>
          <a:p>
            <a:r>
              <a:rPr lang="pt-BR" sz="2000" b="0" strike="noStrike" spc="-1" baseline="0" dirty="0" smtClean="0">
                <a:solidFill>
                  <a:srgbClr val="000000"/>
                </a:solidFill>
                <a:uFill>
                  <a:solidFill>
                    <a:srgbClr val="FFFFFF"/>
                  </a:solidFill>
                </a:uFill>
                <a:latin typeface="+mn-lt"/>
              </a:rPr>
              <a:t>https://www.ted.com/talks/linus_torvalds_the_mind_behind_linux</a:t>
            </a:r>
          </a:p>
          <a:p>
            <a:r>
              <a:rPr lang="pt-BR" sz="2000" b="0" strike="noStrike" spc="-1" baseline="0" dirty="0" smtClean="0">
                <a:solidFill>
                  <a:srgbClr val="000000"/>
                </a:solidFill>
                <a:uFill>
                  <a:solidFill>
                    <a:srgbClr val="FFFFFF"/>
                  </a:solidFill>
                </a:uFill>
                <a:latin typeface="+mn-lt"/>
              </a:rPr>
              <a:t>Linus Torvalds</a:t>
            </a:r>
          </a:p>
          <a:p>
            <a:endParaRPr lang="pt-BR" sz="2000" b="0" strike="noStrike" spc="-1" dirty="0">
              <a:solidFill>
                <a:srgbClr val="000000"/>
              </a:solidFill>
              <a:uFill>
                <a:solidFill>
                  <a:srgbClr val="FFFFFF"/>
                </a:solidFill>
              </a:uFill>
              <a:latin typeface="Arial"/>
            </a:endParaRPr>
          </a:p>
        </p:txBody>
      </p:sp>
      <p:sp>
        <p:nvSpPr>
          <p:cNvPr id="249"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916D2F5-418A-46D9-8EB6-F52E3C49130C}" type="slidenum">
              <a:rPr lang="pt-BR" sz="1200" b="0" strike="noStrike" spc="-1">
                <a:solidFill>
                  <a:srgbClr val="000000"/>
                </a:solidFill>
                <a:uFill>
                  <a:solidFill>
                    <a:srgbClr val="FFFFFF"/>
                  </a:solidFill>
                </a:uFill>
                <a:latin typeface="+mn-lt"/>
                <a:ea typeface="+mn-ea"/>
              </a:rPr>
              <a:t>23</a:t>
            </a:fld>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4813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http://google.com/doodles/antoni-van-leeuwenhoeks-384th-birthday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Google’s tribute to the birthday of Antoni</a:t>
            </a:r>
            <a:r>
              <a:rPr lang="en-GB" baseline="0" dirty="0" smtClean="0"/>
              <a:t> van Leeuwenhoek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father of microbiology</a:t>
            </a:r>
            <a:endParaRPr lang="en-GB" dirty="0" smtClean="0"/>
          </a:p>
          <a:p>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2</a:t>
            </a:fld>
            <a:endParaRPr lang="en-GB"/>
          </a:p>
        </p:txBody>
      </p:sp>
    </p:spTree>
    <p:extLst>
      <p:ext uri="{BB962C8B-B14F-4D97-AF65-F5344CB8AC3E}">
        <p14:creationId xmlns:p14="http://schemas.microsoft.com/office/powerpoint/2010/main" val="140991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daniel.morais@biomed.cas.cz</a:t>
            </a:r>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24</a:t>
            </a:fld>
            <a:endParaRPr lang="en-GB"/>
          </a:p>
        </p:txBody>
      </p:sp>
    </p:spTree>
    <p:extLst>
      <p:ext uri="{BB962C8B-B14F-4D97-AF65-F5344CB8AC3E}">
        <p14:creationId xmlns:p14="http://schemas.microsoft.com/office/powerpoint/2010/main" val="414136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Mothur</a:t>
            </a:r>
            <a:r>
              <a:rPr lang="en-GB" dirty="0" smtClean="0"/>
              <a:t> – Cited 11,600</a:t>
            </a:r>
            <a:r>
              <a:rPr lang="en-GB" baseline="0" dirty="0" smtClean="0"/>
              <a:t> times</a:t>
            </a:r>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3</a:t>
            </a:fld>
            <a:endParaRPr lang="en-GB"/>
          </a:p>
        </p:txBody>
      </p:sp>
    </p:spTree>
    <p:extLst>
      <p:ext uri="{BB962C8B-B14F-4D97-AF65-F5344CB8AC3E}">
        <p14:creationId xmlns:p14="http://schemas.microsoft.com/office/powerpoint/2010/main" val="339439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Mothur</a:t>
            </a:r>
            <a:r>
              <a:rPr lang="en-GB" dirty="0" smtClean="0"/>
              <a:t> – Cited 11,600</a:t>
            </a:r>
            <a:r>
              <a:rPr lang="en-GB" baseline="0" dirty="0" smtClean="0"/>
              <a:t> times</a:t>
            </a:r>
            <a:endParaRPr lang="en-GB" dirty="0"/>
          </a:p>
        </p:txBody>
      </p:sp>
      <p:sp>
        <p:nvSpPr>
          <p:cNvPr id="4" name="Slide Number Placeholder 3"/>
          <p:cNvSpPr>
            <a:spLocks noGrp="1"/>
          </p:cNvSpPr>
          <p:nvPr>
            <p:ph type="sldNum" sz="quarter" idx="10"/>
          </p:nvPr>
        </p:nvSpPr>
        <p:spPr/>
        <p:txBody>
          <a:bodyPr/>
          <a:lstStyle/>
          <a:p>
            <a:fld id="{10B680B2-2E76-4C76-A1D4-BA2C04BAB791}" type="slidenum">
              <a:rPr lang="en-GB" smtClean="0"/>
              <a:t>4</a:t>
            </a:fld>
            <a:endParaRPr lang="en-GB"/>
          </a:p>
        </p:txBody>
      </p:sp>
    </p:spTree>
    <p:extLst>
      <p:ext uri="{BB962C8B-B14F-4D97-AF65-F5344CB8AC3E}">
        <p14:creationId xmlns:p14="http://schemas.microsoft.com/office/powerpoint/2010/main" val="2753002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Master</a:t>
            </a:r>
            <a:r>
              <a:rPr lang="en-GB" baseline="0" dirty="0" smtClean="0"/>
              <a:t> and PhD in Agricultural Microbiology.</a:t>
            </a:r>
            <a:endParaRPr lang="en-GB" dirty="0"/>
          </a:p>
        </p:txBody>
      </p:sp>
      <p:sp>
        <p:nvSpPr>
          <p:cNvPr id="4" name="Slide Number Placeholder 3"/>
          <p:cNvSpPr>
            <a:spLocks noGrp="1"/>
          </p:cNvSpPr>
          <p:nvPr>
            <p:ph type="sldNum" sz="quarter" idx="10"/>
          </p:nvPr>
        </p:nvSpPr>
        <p:spPr/>
        <p:txBody>
          <a:bodyPr/>
          <a:lstStyle/>
          <a:p>
            <a:fld id="{B11C83E4-8BFA-4695-AF18-091CC8BAB0D9}" type="slidenum">
              <a:rPr lang="en-GB" smtClean="0"/>
              <a:t>5</a:t>
            </a:fld>
            <a:endParaRPr lang="en-GB"/>
          </a:p>
        </p:txBody>
      </p:sp>
    </p:spTree>
    <p:extLst>
      <p:ext uri="{BB962C8B-B14F-4D97-AF65-F5344CB8AC3E}">
        <p14:creationId xmlns:p14="http://schemas.microsoft.com/office/powerpoint/2010/main" val="96019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Jenkinson</a:t>
            </a:r>
            <a:r>
              <a:rPr lang="pt-BR" dirty="0" smtClean="0"/>
              <a:t> </a:t>
            </a:r>
            <a:r>
              <a:rPr lang="pt-BR" dirty="0" err="1" smtClean="0"/>
              <a:t>Building</a:t>
            </a:r>
            <a:endParaRPr lang="pt-BR" dirty="0"/>
          </a:p>
        </p:txBody>
      </p:sp>
      <p:sp>
        <p:nvSpPr>
          <p:cNvPr id="4" name="Espaço Reservado para Número de Slide 3"/>
          <p:cNvSpPr>
            <a:spLocks noGrp="1"/>
          </p:cNvSpPr>
          <p:nvPr>
            <p:ph type="sldNum" sz="quarter" idx="10"/>
          </p:nvPr>
        </p:nvSpPr>
        <p:spPr/>
        <p:txBody>
          <a:bodyPr/>
          <a:lstStyle/>
          <a:p>
            <a:fld id="{C32E562C-56FA-42DC-88D6-EDA3E8E9EB69}" type="slidenum">
              <a:rPr lang="pt-BR" smtClean="0"/>
              <a:pPr/>
              <a:t>6</a:t>
            </a:fld>
            <a:endParaRPr lang="pt-BR"/>
          </a:p>
        </p:txBody>
      </p:sp>
    </p:spTree>
    <p:extLst>
      <p:ext uri="{BB962C8B-B14F-4D97-AF65-F5344CB8AC3E}">
        <p14:creationId xmlns:p14="http://schemas.microsoft.com/office/powerpoint/2010/main" val="127493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Isolation of DNA</a:t>
            </a:r>
            <a:endParaRPr lang="en-GB" dirty="0"/>
          </a:p>
        </p:txBody>
      </p:sp>
      <p:sp>
        <p:nvSpPr>
          <p:cNvPr id="4" name="Slide Number Placeholder 3"/>
          <p:cNvSpPr>
            <a:spLocks noGrp="1"/>
          </p:cNvSpPr>
          <p:nvPr>
            <p:ph type="sldNum" sz="quarter" idx="10"/>
          </p:nvPr>
        </p:nvSpPr>
        <p:spPr/>
        <p:txBody>
          <a:bodyPr/>
          <a:lstStyle/>
          <a:p>
            <a:fld id="{C32E562C-56FA-42DC-88D6-EDA3E8E9EB69}" type="slidenum">
              <a:rPr lang="pt-BR" smtClean="0"/>
              <a:pPr/>
              <a:t>7</a:t>
            </a:fld>
            <a:endParaRPr lang="pt-BR"/>
          </a:p>
        </p:txBody>
      </p:sp>
    </p:spTree>
    <p:extLst>
      <p:ext uri="{BB962C8B-B14F-4D97-AF65-F5344CB8AC3E}">
        <p14:creationId xmlns:p14="http://schemas.microsoft.com/office/powerpoint/2010/main" val="262601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Depending</a:t>
            </a:r>
            <a:r>
              <a:rPr lang="pt-BR" baseline="0" dirty="0" smtClean="0"/>
              <a:t> on the technology it is possible to get </a:t>
            </a:r>
            <a:r>
              <a:rPr lang="pt-BR" dirty="0" smtClean="0"/>
              <a:t>to </a:t>
            </a:r>
            <a:r>
              <a:rPr lang="pt-BR" baseline="0" dirty="0" smtClean="0"/>
              <a:t>6 billion sequences and fragments of DNA ranging from 150 to 30 000 basepairs</a:t>
            </a:r>
            <a:endParaRPr lang="pt-BR" dirty="0"/>
          </a:p>
        </p:txBody>
      </p:sp>
      <p:sp>
        <p:nvSpPr>
          <p:cNvPr id="4" name="Espaço Reservado para Número de Slide 3"/>
          <p:cNvSpPr>
            <a:spLocks noGrp="1"/>
          </p:cNvSpPr>
          <p:nvPr>
            <p:ph type="sldNum" sz="quarter" idx="10"/>
          </p:nvPr>
        </p:nvSpPr>
        <p:spPr/>
        <p:txBody>
          <a:bodyPr/>
          <a:lstStyle/>
          <a:p>
            <a:fld id="{C32E562C-56FA-42DC-88D6-EDA3E8E9EB69}" type="slidenum">
              <a:rPr lang="pt-BR" smtClean="0"/>
              <a:pPr/>
              <a:t>8</a:t>
            </a:fld>
            <a:endParaRPr lang="pt-BR"/>
          </a:p>
        </p:txBody>
      </p:sp>
    </p:spTree>
    <p:extLst>
      <p:ext uri="{BB962C8B-B14F-4D97-AF65-F5344CB8AC3E}">
        <p14:creationId xmlns:p14="http://schemas.microsoft.com/office/powerpoint/2010/main" val="393281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Victor </a:t>
            </a:r>
            <a:r>
              <a:rPr lang="pt-BR" dirty="0" err="1" smtClean="0"/>
              <a:t>Pylro</a:t>
            </a:r>
            <a:endParaRPr lang="pt-BR" dirty="0" smtClean="0"/>
          </a:p>
          <a:p>
            <a:r>
              <a:rPr lang="pt-BR" dirty="0" err="1" smtClean="0"/>
              <a:t>Coordinator</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Brazilian</a:t>
            </a:r>
            <a:r>
              <a:rPr lang="pt-BR" baseline="0" dirty="0" smtClean="0"/>
              <a:t> </a:t>
            </a:r>
            <a:r>
              <a:rPr lang="pt-BR" baseline="0" dirty="0" err="1" smtClean="0"/>
              <a:t>Microbiome</a:t>
            </a:r>
            <a:r>
              <a:rPr lang="pt-BR" baseline="0" dirty="0" smtClean="0"/>
              <a:t> Project</a:t>
            </a:r>
            <a:endParaRPr lang="pt-BR" dirty="0"/>
          </a:p>
        </p:txBody>
      </p:sp>
      <p:sp>
        <p:nvSpPr>
          <p:cNvPr id="4" name="Espaço Reservado para Número de Slide 3"/>
          <p:cNvSpPr>
            <a:spLocks noGrp="1"/>
          </p:cNvSpPr>
          <p:nvPr>
            <p:ph type="sldNum" sz="quarter" idx="10"/>
          </p:nvPr>
        </p:nvSpPr>
        <p:spPr/>
        <p:txBody>
          <a:bodyPr/>
          <a:lstStyle/>
          <a:p>
            <a:fld id="{C32E562C-56FA-42DC-88D6-EDA3E8E9EB69}" type="slidenum">
              <a:rPr lang="pt-BR" smtClean="0"/>
              <a:pPr/>
              <a:t>9</a:t>
            </a:fld>
            <a:endParaRPr lang="pt-BR"/>
          </a:p>
        </p:txBody>
      </p:sp>
    </p:spTree>
    <p:extLst>
      <p:ext uri="{BB962C8B-B14F-4D97-AF65-F5344CB8AC3E}">
        <p14:creationId xmlns:p14="http://schemas.microsoft.com/office/powerpoint/2010/main" val="277567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D43EB8D-D7FF-4B5F-A609-07F42082F0ED}"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3137722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43EB8D-D7FF-4B5F-A609-07F42082F0ED}"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73196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43EB8D-D7FF-4B5F-A609-07F42082F0ED}"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6200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D43EB8D-D7FF-4B5F-A609-07F42082F0ED}"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183507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43EB8D-D7FF-4B5F-A609-07F42082F0ED}"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398315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D43EB8D-D7FF-4B5F-A609-07F42082F0ED}"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278008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D43EB8D-D7FF-4B5F-A609-07F42082F0ED}" type="datetimeFigureOut">
              <a:rPr lang="en-GB" smtClean="0"/>
              <a:t>18/10/2020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37279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D43EB8D-D7FF-4B5F-A609-07F42082F0ED}" type="datetimeFigureOut">
              <a:rPr lang="en-GB" smtClean="0"/>
              <a:t>18/10/2020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82004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EB8D-D7FF-4B5F-A609-07F42082F0ED}" type="datetimeFigureOut">
              <a:rPr lang="en-GB" smtClean="0"/>
              <a:t>18/10/2020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389206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43EB8D-D7FF-4B5F-A609-07F42082F0ED}"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226884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43EB8D-D7FF-4B5F-A609-07F42082F0ED}"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3B0A9A-429A-4679-887E-4D693FBDFBDF}" type="slidenum">
              <a:rPr lang="en-GB" smtClean="0"/>
              <a:t>‹#›</a:t>
            </a:fld>
            <a:endParaRPr lang="en-GB"/>
          </a:p>
        </p:txBody>
      </p:sp>
    </p:spTree>
    <p:extLst>
      <p:ext uri="{BB962C8B-B14F-4D97-AF65-F5344CB8AC3E}">
        <p14:creationId xmlns:p14="http://schemas.microsoft.com/office/powerpoint/2010/main" val="2241747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EB8D-D7FF-4B5F-A609-07F42082F0ED}" type="datetimeFigureOut">
              <a:rPr lang="en-GB" smtClean="0"/>
              <a:t>18/10/2020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B0A9A-429A-4679-887E-4D693FBDFBDF}" type="slidenum">
              <a:rPr lang="en-GB" smtClean="0"/>
              <a:t>‹#›</a:t>
            </a:fld>
            <a:endParaRPr lang="en-GB"/>
          </a:p>
        </p:txBody>
      </p:sp>
    </p:spTree>
    <p:extLst>
      <p:ext uri="{BB962C8B-B14F-4D97-AF65-F5344CB8AC3E}">
        <p14:creationId xmlns:p14="http://schemas.microsoft.com/office/powerpoint/2010/main" val="251609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40315" y="2623961"/>
            <a:ext cx="8111369" cy="1231481"/>
          </a:xfrm>
        </p:spPr>
        <p:txBody>
          <a:bodyPr>
            <a:noAutofit/>
          </a:bodyPr>
          <a:lstStyle/>
          <a:p>
            <a:r>
              <a:rPr lang="en-GB" sz="4800" b="1" i="1" dirty="0" smtClean="0">
                <a:latin typeface="+mn-lt"/>
                <a:ea typeface="Ebrima" panose="02000000000000000000" pitchFamily="2" charset="0"/>
                <a:cs typeface="Ebrima" panose="02000000000000000000" pitchFamily="2" charset="0"/>
              </a:rPr>
              <a:t>Bioinformatics for</a:t>
            </a:r>
            <a:br>
              <a:rPr lang="en-GB" sz="4800" b="1" i="1" dirty="0" smtClean="0">
                <a:latin typeface="+mn-lt"/>
                <a:ea typeface="Ebrima" panose="02000000000000000000" pitchFamily="2" charset="0"/>
                <a:cs typeface="Ebrima" panose="02000000000000000000" pitchFamily="2" charset="0"/>
              </a:rPr>
            </a:br>
            <a:r>
              <a:rPr lang="en-GB" sz="4800" b="1" i="1" dirty="0" smtClean="0">
                <a:latin typeface="+mn-lt"/>
                <a:ea typeface="Ebrima" panose="02000000000000000000" pitchFamily="2" charset="0"/>
                <a:cs typeface="Ebrima" panose="02000000000000000000" pitchFamily="2" charset="0"/>
              </a:rPr>
              <a:t> Microbiology:</a:t>
            </a:r>
            <a:br>
              <a:rPr lang="en-GB" sz="4800" b="1" i="1" dirty="0" smtClean="0">
                <a:latin typeface="+mn-lt"/>
                <a:ea typeface="Ebrima" panose="02000000000000000000" pitchFamily="2" charset="0"/>
                <a:cs typeface="Ebrima" panose="02000000000000000000" pitchFamily="2" charset="0"/>
              </a:rPr>
            </a:br>
            <a:r>
              <a:rPr lang="en-GB" sz="4800" b="1" i="1" dirty="0" smtClean="0">
                <a:latin typeface="+mn-lt"/>
                <a:ea typeface="Ebrima" panose="02000000000000000000" pitchFamily="2" charset="0"/>
                <a:cs typeface="Ebrima" panose="02000000000000000000" pitchFamily="2" charset="0"/>
              </a:rPr>
              <a:t>Toolbox or </a:t>
            </a:r>
            <a:r>
              <a:rPr lang="en-GB" sz="4800" b="1" i="1" smtClean="0">
                <a:latin typeface="+mn-lt"/>
                <a:ea typeface="Ebrima" panose="02000000000000000000" pitchFamily="2" charset="0"/>
                <a:cs typeface="Ebrima" panose="02000000000000000000" pitchFamily="2" charset="0"/>
              </a:rPr>
              <a:t>Pandora box?</a:t>
            </a:r>
            <a:endParaRPr lang="en-GB" sz="4800" b="1" i="1" dirty="0">
              <a:latin typeface="+mn-lt"/>
              <a:ea typeface="Ebrima" panose="02000000000000000000" pitchFamily="2" charset="0"/>
              <a:cs typeface="Ebrima" panose="02000000000000000000" pitchFamily="2" charset="0"/>
            </a:endParaRPr>
          </a:p>
        </p:txBody>
      </p:sp>
      <p:sp>
        <p:nvSpPr>
          <p:cNvPr id="3" name="Subtítulo 2"/>
          <p:cNvSpPr>
            <a:spLocks noGrp="1"/>
          </p:cNvSpPr>
          <p:nvPr>
            <p:ph type="subTitle" idx="1"/>
          </p:nvPr>
        </p:nvSpPr>
        <p:spPr>
          <a:xfrm>
            <a:off x="6537961" y="5082786"/>
            <a:ext cx="5544100" cy="1653294"/>
          </a:xfrm>
        </p:spPr>
        <p:txBody>
          <a:bodyPr>
            <a:normAutofit fontScale="92500" lnSpcReduction="10000"/>
          </a:bodyPr>
          <a:lstStyle/>
          <a:p>
            <a:pPr algn="r"/>
            <a:r>
              <a:rPr lang="en-US" sz="2400" dirty="0"/>
              <a:t>Daniel Kumazawa </a:t>
            </a:r>
            <a:r>
              <a:rPr lang="en-US" sz="2400" dirty="0" smtClean="0"/>
              <a:t>Morais</a:t>
            </a:r>
          </a:p>
          <a:p>
            <a:pPr algn="r"/>
            <a:r>
              <a:rPr lang="en-US" sz="2400" dirty="0" smtClean="0"/>
              <a:t>Laboratory </a:t>
            </a:r>
            <a:r>
              <a:rPr lang="en-US" sz="2400" dirty="0"/>
              <a:t>of Environmental </a:t>
            </a:r>
            <a:r>
              <a:rPr lang="en-US" sz="2400" dirty="0" smtClean="0"/>
              <a:t>Microbiology</a:t>
            </a:r>
            <a:endParaRPr lang="en-US" sz="2400" dirty="0"/>
          </a:p>
          <a:p>
            <a:pPr algn="r"/>
            <a:r>
              <a:rPr lang="en-US" sz="2400" dirty="0"/>
              <a:t>Institute of </a:t>
            </a:r>
            <a:r>
              <a:rPr lang="en-US" sz="2400" dirty="0" smtClean="0"/>
              <a:t>Microbiology of the CAS</a:t>
            </a:r>
          </a:p>
          <a:p>
            <a:pPr algn="r"/>
            <a:r>
              <a:rPr lang="en-US" dirty="0" smtClean="0"/>
              <a:t>16.10.2020</a:t>
            </a:r>
            <a:endParaRPr lang="en-US" dirty="0"/>
          </a:p>
          <a:p>
            <a:pPr algn="r"/>
            <a:endParaRPr lang="en-US" sz="2400" dirty="0" smtClean="0"/>
          </a:p>
        </p:txBody>
      </p:sp>
      <p:pic>
        <p:nvPicPr>
          <p:cNvPr id="1030" name="Picture 6" descr="Image result for Czech academy of sc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237" y="57279"/>
            <a:ext cx="1127041" cy="112704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88" y="62367"/>
            <a:ext cx="2192313" cy="1077365"/>
          </a:xfrm>
          <a:prstGeom prst="rect">
            <a:avLst/>
          </a:prstGeom>
        </p:spPr>
      </p:pic>
      <p:sp>
        <p:nvSpPr>
          <p:cNvPr id="8" name="Rectangle 7"/>
          <p:cNvSpPr/>
          <p:nvPr/>
        </p:nvSpPr>
        <p:spPr>
          <a:xfrm>
            <a:off x="247368" y="1191565"/>
            <a:ext cx="2408352" cy="338554"/>
          </a:xfrm>
          <a:prstGeom prst="rect">
            <a:avLst/>
          </a:prstGeom>
        </p:spPr>
        <p:txBody>
          <a:bodyPr wrap="none">
            <a:spAutoFit/>
          </a:bodyPr>
          <a:lstStyle/>
          <a:p>
            <a:r>
              <a:rPr lang="en-US" sz="1600" dirty="0"/>
              <a:t>Center for Systems Biology</a:t>
            </a:r>
            <a:endParaRPr lang="en-GB" sz="1600" dirty="0"/>
          </a:p>
        </p:txBody>
      </p:sp>
      <p:sp>
        <p:nvSpPr>
          <p:cNvPr id="11" name="Rectangle 10"/>
          <p:cNvSpPr/>
          <p:nvPr/>
        </p:nvSpPr>
        <p:spPr>
          <a:xfrm>
            <a:off x="9786080" y="1191565"/>
            <a:ext cx="2449197" cy="338554"/>
          </a:xfrm>
          <a:prstGeom prst="rect">
            <a:avLst/>
          </a:prstGeom>
        </p:spPr>
        <p:txBody>
          <a:bodyPr wrap="none">
            <a:spAutoFit/>
          </a:bodyPr>
          <a:lstStyle/>
          <a:p>
            <a:r>
              <a:rPr lang="en-US" sz="1600" dirty="0" smtClean="0"/>
              <a:t>Czech Academy of Sciences</a:t>
            </a:r>
            <a:endParaRPr lang="en-GB" sz="1600" dirty="0"/>
          </a:p>
        </p:txBody>
      </p:sp>
      <p:pic>
        <p:nvPicPr>
          <p:cNvPr id="1026" name="Picture 2" descr="Image result for Institute of Microbiology of the Czech academy of science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974" y="31891"/>
            <a:ext cx="1911561" cy="12233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20800" y="1191565"/>
            <a:ext cx="2239909" cy="338554"/>
          </a:xfrm>
          <a:prstGeom prst="rect">
            <a:avLst/>
          </a:prstGeom>
        </p:spPr>
        <p:txBody>
          <a:bodyPr wrap="none">
            <a:spAutoFit/>
          </a:bodyPr>
          <a:lstStyle/>
          <a:p>
            <a:r>
              <a:rPr lang="en-US" sz="1600" dirty="0"/>
              <a:t>Institute of Microbiology</a:t>
            </a:r>
          </a:p>
        </p:txBody>
      </p:sp>
      <p:pic>
        <p:nvPicPr>
          <p:cNvPr id="10" name="Picture 9"/>
          <p:cNvPicPr>
            <a:picLocks noChangeAspect="1"/>
          </p:cNvPicPr>
          <p:nvPr/>
        </p:nvPicPr>
        <p:blipFill rotWithShape="1">
          <a:blip r:embed="rId6"/>
          <a:srcRect l="43157" t="26177" r="49040" b="59780"/>
          <a:stretch/>
        </p:blipFill>
        <p:spPr>
          <a:xfrm>
            <a:off x="636525" y="4773544"/>
            <a:ext cx="1426966" cy="1377761"/>
          </a:xfrm>
          <a:prstGeom prst="rect">
            <a:avLst/>
          </a:prstGeom>
        </p:spPr>
      </p:pic>
      <p:sp>
        <p:nvSpPr>
          <p:cNvPr id="14" name="Rectangle 13"/>
          <p:cNvSpPr/>
          <p:nvPr/>
        </p:nvSpPr>
        <p:spPr>
          <a:xfrm>
            <a:off x="152315" y="6151305"/>
            <a:ext cx="2395386" cy="584775"/>
          </a:xfrm>
          <a:prstGeom prst="rect">
            <a:avLst/>
          </a:prstGeom>
        </p:spPr>
        <p:txBody>
          <a:bodyPr wrap="square">
            <a:spAutoFit/>
          </a:bodyPr>
          <a:lstStyle/>
          <a:p>
            <a:pPr algn="ctr"/>
            <a:r>
              <a:rPr lang="en-US" sz="1600" dirty="0" smtClean="0"/>
              <a:t>Czechoslovak Society for Microbiology</a:t>
            </a:r>
            <a:endParaRPr lang="en-GB" sz="1600" dirty="0"/>
          </a:p>
        </p:txBody>
      </p:sp>
    </p:spTree>
    <p:extLst>
      <p:ext uri="{BB962C8B-B14F-4D97-AF65-F5344CB8AC3E}">
        <p14:creationId xmlns:p14="http://schemas.microsoft.com/office/powerpoint/2010/main" val="3832324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srcRect b="5667"/>
          <a:stretch/>
        </p:blipFill>
        <p:spPr>
          <a:xfrm>
            <a:off x="383145" y="191278"/>
            <a:ext cx="5383767" cy="4936451"/>
          </a:xfrm>
          <a:prstGeom prst="rect">
            <a:avLst/>
          </a:prstGeom>
          <a:effectLst>
            <a:softEdge rad="31750"/>
          </a:effec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128" y="1920444"/>
            <a:ext cx="6398616" cy="4889049"/>
          </a:xfrm>
          <a:prstGeom prst="rect">
            <a:avLst/>
          </a:prstGeom>
          <a:effectLst>
            <a:softEdge rad="31750"/>
          </a:effectLst>
        </p:spPr>
      </p:pic>
      <p:pic>
        <p:nvPicPr>
          <p:cNvPr id="6" name="Picture 4" descr="bmp.jp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8472" b="22704"/>
          <a:stretch/>
        </p:blipFill>
        <p:spPr>
          <a:xfrm>
            <a:off x="9336360" y="174550"/>
            <a:ext cx="2700392" cy="1583388"/>
          </a:xfrm>
          <a:prstGeom prst="rect">
            <a:avLst/>
          </a:prstGeom>
        </p:spPr>
      </p:pic>
    </p:spTree>
    <p:extLst>
      <p:ext uri="{BB962C8B-B14F-4D97-AF65-F5344CB8AC3E}">
        <p14:creationId xmlns:p14="http://schemas.microsoft.com/office/powerpoint/2010/main" val="1241976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SEED 2 and </a:t>
            </a:r>
            <a:r>
              <a:rPr lang="en-GB" dirty="0" err="1" smtClean="0"/>
              <a:t>BMPOS</a:t>
            </a:r>
            <a:endParaRPr lang="en-GB" dirty="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5293" y="3863182"/>
            <a:ext cx="6054115" cy="1965866"/>
          </a:xfrm>
          <a:prstGeom prst="rect">
            <a:avLst/>
          </a:prstGeom>
        </p:spPr>
      </p:pic>
      <p:pic>
        <p:nvPicPr>
          <p:cNvPr id="5" name="Picture 4"/>
          <p:cNvPicPr>
            <a:picLocks noChangeAspect="1"/>
          </p:cNvPicPr>
          <p:nvPr/>
        </p:nvPicPr>
        <p:blipFill rotWithShape="1">
          <a:blip r:embed="rId4"/>
          <a:srcRect l="21256" t="23576" r="31407" b="37524"/>
          <a:stretch/>
        </p:blipFill>
        <p:spPr>
          <a:xfrm>
            <a:off x="322281" y="404664"/>
            <a:ext cx="6206857" cy="2736304"/>
          </a:xfrm>
          <a:prstGeom prst="rect">
            <a:avLst/>
          </a:prstGeom>
        </p:spPr>
      </p:pic>
      <p:pic>
        <p:nvPicPr>
          <p:cNvPr id="6" name="Picture 5"/>
          <p:cNvPicPr>
            <a:picLocks noChangeAspect="1"/>
          </p:cNvPicPr>
          <p:nvPr/>
        </p:nvPicPr>
        <p:blipFill rotWithShape="1">
          <a:blip r:embed="rId5"/>
          <a:srcRect l="32690" t="48968" r="16392" b="1559"/>
          <a:stretch/>
        </p:blipFill>
        <p:spPr>
          <a:xfrm>
            <a:off x="6729638" y="728799"/>
            <a:ext cx="4628304" cy="24121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974" y="3609583"/>
            <a:ext cx="4426885" cy="2755000"/>
          </a:xfrm>
          <a:prstGeom prst="rect">
            <a:avLst/>
          </a:prstGeom>
        </p:spPr>
      </p:pic>
    </p:spTree>
    <p:extLst>
      <p:ext uri="{BB962C8B-B14F-4D97-AF65-F5344CB8AC3E}">
        <p14:creationId xmlns:p14="http://schemas.microsoft.com/office/powerpoint/2010/main" val="3599914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629" y="2517935"/>
            <a:ext cx="6887896" cy="4206894"/>
          </a:xfrm>
          <a:prstGeom prst="rect">
            <a:avLst/>
          </a:prstGeom>
        </p:spPr>
      </p:pic>
      <p:graphicFrame>
        <p:nvGraphicFramePr>
          <p:cNvPr id="6" name="Diagrama 5"/>
          <p:cNvGraphicFramePr/>
          <p:nvPr>
            <p:extLst>
              <p:ext uri="{D42A27DB-BD31-4B8C-83A1-F6EECF244321}">
                <p14:modId xmlns:p14="http://schemas.microsoft.com/office/powerpoint/2010/main" val="3419921696"/>
              </p:ext>
            </p:extLst>
          </p:nvPr>
        </p:nvGraphicFramePr>
        <p:xfrm>
          <a:off x="2099291" y="827320"/>
          <a:ext cx="7993418" cy="2214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ixaDeTexto 6"/>
          <p:cNvSpPr txBox="1"/>
          <p:nvPr/>
        </p:nvSpPr>
        <p:spPr>
          <a:xfrm>
            <a:off x="8631934" y="3568525"/>
            <a:ext cx="1656184" cy="923330"/>
          </a:xfrm>
          <a:prstGeom prst="rect">
            <a:avLst/>
          </a:prstGeom>
          <a:noFill/>
        </p:spPr>
        <p:txBody>
          <a:bodyPr wrap="square" rtlCol="0">
            <a:spAutoFit/>
          </a:bodyPr>
          <a:lstStyle/>
          <a:p>
            <a:pPr algn="ctr"/>
            <a:r>
              <a:rPr lang="pt-BR" dirty="0"/>
              <a:t>2018</a:t>
            </a:r>
          </a:p>
          <a:p>
            <a:r>
              <a:rPr lang="pt-BR" dirty="0"/>
              <a:t>RNA </a:t>
            </a:r>
            <a:r>
              <a:rPr lang="pt-BR" dirty="0" err="1"/>
              <a:t>Sequences</a:t>
            </a:r>
            <a:endParaRPr lang="pt-BR" dirty="0"/>
          </a:p>
          <a:p>
            <a:pPr algn="ctr"/>
            <a:r>
              <a:rPr lang="pt-BR" dirty="0"/>
              <a:t>6.087.080</a:t>
            </a:r>
          </a:p>
        </p:txBody>
      </p:sp>
      <p:sp>
        <p:nvSpPr>
          <p:cNvPr id="3" name="Rectangle 2"/>
          <p:cNvSpPr/>
          <p:nvPr/>
        </p:nvSpPr>
        <p:spPr>
          <a:xfrm>
            <a:off x="2465367" y="242545"/>
            <a:ext cx="6994659" cy="584775"/>
          </a:xfrm>
          <a:prstGeom prst="rect">
            <a:avLst/>
          </a:prstGeom>
        </p:spPr>
        <p:txBody>
          <a:bodyPr wrap="square">
            <a:spAutoFit/>
          </a:bodyPr>
          <a:lstStyle/>
          <a:p>
            <a:pPr algn="ctr"/>
            <a:r>
              <a:rPr lang="en-GB" sz="3200" dirty="0"/>
              <a:t>Sequencing and database expansion</a:t>
            </a:r>
          </a:p>
        </p:txBody>
      </p:sp>
    </p:spTree>
    <p:extLst>
      <p:ext uri="{BB962C8B-B14F-4D97-AF65-F5344CB8AC3E}">
        <p14:creationId xmlns:p14="http://schemas.microsoft.com/office/powerpoint/2010/main" val="2375934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4624"/>
            <a:ext cx="10972800" cy="1143000"/>
          </a:xfrm>
        </p:spPr>
        <p:txBody>
          <a:bodyPr/>
          <a:lstStyle/>
          <a:p>
            <a:r>
              <a:rPr lang="cs-CZ" dirty="0" smtClean="0"/>
              <a:t>Hi</a:t>
            </a:r>
            <a:r>
              <a:rPr lang="en-GB" dirty="0" err="1" smtClean="0"/>
              <a:t>gh</a:t>
            </a:r>
            <a:r>
              <a:rPr lang="en-GB" dirty="0" smtClean="0"/>
              <a:t>-throughput</a:t>
            </a:r>
            <a:r>
              <a:rPr lang="pt-BR" dirty="0" smtClean="0"/>
              <a:t> sequencing</a:t>
            </a:r>
            <a:endParaRPr lang="pt-BR" dirty="0"/>
          </a:p>
        </p:txBody>
      </p:sp>
      <p:pic>
        <p:nvPicPr>
          <p:cNvPr id="5" name="Espaço Reservado para Conteú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9296" y="1333108"/>
            <a:ext cx="2938323" cy="2319832"/>
          </a:xfr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4091" r="11476"/>
          <a:stretch/>
        </p:blipFill>
        <p:spPr>
          <a:xfrm>
            <a:off x="3880447" y="1187624"/>
            <a:ext cx="2520281" cy="2448527"/>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200" y="908720"/>
            <a:ext cx="3830360" cy="3763244"/>
          </a:xfrm>
          <a:prstGeom prst="rect">
            <a:avLst/>
          </a:prstGeom>
        </p:spPr>
      </p:pic>
      <p:sp>
        <p:nvSpPr>
          <p:cNvPr id="9" name="Retângulo 8"/>
          <p:cNvSpPr/>
          <p:nvPr/>
        </p:nvSpPr>
        <p:spPr>
          <a:xfrm>
            <a:off x="159296" y="3707740"/>
            <a:ext cx="1744388" cy="369332"/>
          </a:xfrm>
          <a:prstGeom prst="rect">
            <a:avLst/>
          </a:prstGeom>
        </p:spPr>
        <p:txBody>
          <a:bodyPr wrap="none">
            <a:spAutoFit/>
          </a:bodyPr>
          <a:lstStyle/>
          <a:p>
            <a:r>
              <a:rPr lang="pt-BR" b="1" dirty="0" err="1" smtClean="0"/>
              <a:t>Illumina</a:t>
            </a:r>
            <a:r>
              <a:rPr lang="pt-BR" b="1" dirty="0" smtClean="0"/>
              <a:t> - </a:t>
            </a:r>
            <a:r>
              <a:rPr lang="pt-BR" b="1" dirty="0" err="1"/>
              <a:t>MiSeq</a:t>
            </a:r>
            <a:endParaRPr lang="pt-BR" b="1" dirty="0"/>
          </a:p>
        </p:txBody>
      </p:sp>
      <p:sp>
        <p:nvSpPr>
          <p:cNvPr id="10" name="Retângulo 9"/>
          <p:cNvSpPr/>
          <p:nvPr/>
        </p:nvSpPr>
        <p:spPr>
          <a:xfrm>
            <a:off x="3965484" y="3700499"/>
            <a:ext cx="2416046" cy="369332"/>
          </a:xfrm>
          <a:prstGeom prst="rect">
            <a:avLst/>
          </a:prstGeom>
        </p:spPr>
        <p:txBody>
          <a:bodyPr wrap="none">
            <a:spAutoFit/>
          </a:bodyPr>
          <a:lstStyle/>
          <a:p>
            <a:r>
              <a:rPr lang="pt-BR" b="1" dirty="0" err="1" smtClean="0"/>
              <a:t>Thermo</a:t>
            </a:r>
            <a:r>
              <a:rPr lang="pt-BR" b="1" dirty="0" smtClean="0"/>
              <a:t> Fischer - </a:t>
            </a:r>
            <a:r>
              <a:rPr lang="pt-BR" b="1" dirty="0" err="1" smtClean="0"/>
              <a:t>Ion</a:t>
            </a:r>
            <a:r>
              <a:rPr lang="pt-BR" b="1" dirty="0" smtClean="0"/>
              <a:t> S5</a:t>
            </a:r>
            <a:endParaRPr lang="pt-BR" b="1" dirty="0"/>
          </a:p>
        </p:txBody>
      </p:sp>
      <p:sp>
        <p:nvSpPr>
          <p:cNvPr id="12" name="Retângulo 11"/>
          <p:cNvSpPr/>
          <p:nvPr/>
        </p:nvSpPr>
        <p:spPr>
          <a:xfrm>
            <a:off x="2046055" y="6271418"/>
            <a:ext cx="2684517" cy="369332"/>
          </a:xfrm>
          <a:prstGeom prst="rect">
            <a:avLst/>
          </a:prstGeom>
        </p:spPr>
        <p:txBody>
          <a:bodyPr wrap="none">
            <a:spAutoFit/>
          </a:bodyPr>
          <a:lstStyle/>
          <a:p>
            <a:r>
              <a:rPr lang="pt-BR" b="1" dirty="0" smtClean="0"/>
              <a:t>Oxford </a:t>
            </a:r>
            <a:r>
              <a:rPr lang="pt-BR" b="1" dirty="0" err="1" smtClean="0"/>
              <a:t>nanopore</a:t>
            </a:r>
            <a:r>
              <a:rPr lang="pt-BR" b="1" dirty="0" smtClean="0"/>
              <a:t> - </a:t>
            </a:r>
            <a:r>
              <a:rPr lang="pt-BR" b="1" dirty="0" err="1" smtClean="0"/>
              <a:t>MinIon</a:t>
            </a:r>
            <a:endParaRPr lang="pt-BR" b="1"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6055" y="4237001"/>
            <a:ext cx="2910983" cy="2095908"/>
          </a:xfrm>
          <a:prstGeom prst="rect">
            <a:avLst/>
          </a:prstGeom>
        </p:spPr>
      </p:pic>
      <p:sp>
        <p:nvSpPr>
          <p:cNvPr id="13" name="Retângulo 12"/>
          <p:cNvSpPr/>
          <p:nvPr/>
        </p:nvSpPr>
        <p:spPr>
          <a:xfrm>
            <a:off x="8236013" y="4632782"/>
            <a:ext cx="2758127" cy="369332"/>
          </a:xfrm>
          <a:prstGeom prst="rect">
            <a:avLst/>
          </a:prstGeom>
        </p:spPr>
        <p:txBody>
          <a:bodyPr wrap="none">
            <a:spAutoFit/>
          </a:bodyPr>
          <a:lstStyle/>
          <a:p>
            <a:r>
              <a:rPr lang="pt-BR" b="1" dirty="0" smtClean="0"/>
              <a:t>Pacific </a:t>
            </a:r>
            <a:r>
              <a:rPr lang="pt-BR" b="1" dirty="0" err="1" smtClean="0"/>
              <a:t>Biosciences</a:t>
            </a:r>
            <a:r>
              <a:rPr lang="pt-BR" b="1" dirty="0" smtClean="0"/>
              <a:t> - </a:t>
            </a:r>
            <a:r>
              <a:rPr lang="pt-BR" b="1" dirty="0" err="1" smtClean="0"/>
              <a:t>PacBio</a:t>
            </a:r>
            <a:endParaRPr lang="pt-BR" b="1" dirty="0"/>
          </a:p>
        </p:txBody>
      </p:sp>
      <p:sp>
        <p:nvSpPr>
          <p:cNvPr id="3" name="Rectangle 2"/>
          <p:cNvSpPr/>
          <p:nvPr/>
        </p:nvSpPr>
        <p:spPr>
          <a:xfrm>
            <a:off x="5836085" y="5301734"/>
            <a:ext cx="4799856" cy="923330"/>
          </a:xfrm>
          <a:prstGeom prst="rect">
            <a:avLst/>
          </a:prstGeom>
        </p:spPr>
        <p:txBody>
          <a:bodyPr wrap="square">
            <a:spAutoFit/>
          </a:bodyPr>
          <a:lstStyle/>
          <a:p>
            <a:r>
              <a:rPr lang="pt-BR" dirty="0"/>
              <a:t>Depending on the technology it is possible to get to </a:t>
            </a:r>
            <a:r>
              <a:rPr lang="pt-BR" b="1" dirty="0"/>
              <a:t>6 billion sequences </a:t>
            </a:r>
            <a:r>
              <a:rPr lang="pt-BR" dirty="0"/>
              <a:t>and fragments of DNA ranging from </a:t>
            </a:r>
            <a:r>
              <a:rPr lang="pt-BR" b="1" dirty="0"/>
              <a:t>150 to 30 000 </a:t>
            </a:r>
            <a:r>
              <a:rPr lang="pt-BR" b="1" dirty="0" smtClean="0"/>
              <a:t>basepairs of length</a:t>
            </a:r>
            <a:endParaRPr lang="pt-BR" b="1" dirty="0"/>
          </a:p>
        </p:txBody>
      </p:sp>
    </p:spTree>
    <p:extLst>
      <p:ext uri="{BB962C8B-B14F-4D97-AF65-F5344CB8AC3E}">
        <p14:creationId xmlns:p14="http://schemas.microsoft.com/office/powerpoint/2010/main" val="4247480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Image result for bioinformatic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595" y="196654"/>
            <a:ext cx="6557765" cy="627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8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374" y="116632"/>
            <a:ext cx="8229600" cy="1143000"/>
          </a:xfrm>
        </p:spPr>
        <p:txBody>
          <a:bodyPr>
            <a:normAutofit fontScale="90000"/>
          </a:bodyPr>
          <a:lstStyle/>
          <a:p>
            <a:r>
              <a:rPr lang="en-GB" dirty="0" smtClean="0"/>
              <a:t>Why would we compare sequences?</a:t>
            </a:r>
            <a:endParaRPr lang="en-GB" dirty="0"/>
          </a:p>
        </p:txBody>
      </p:sp>
      <p:sp>
        <p:nvSpPr>
          <p:cNvPr id="3" name="Content Placeholder 2"/>
          <p:cNvSpPr>
            <a:spLocks noGrp="1"/>
          </p:cNvSpPr>
          <p:nvPr>
            <p:ph idx="1"/>
          </p:nvPr>
        </p:nvSpPr>
        <p:spPr>
          <a:xfrm>
            <a:off x="1979374" y="1206790"/>
            <a:ext cx="8229600" cy="4525963"/>
          </a:xfrm>
        </p:spPr>
        <p:txBody>
          <a:bodyPr>
            <a:normAutofit/>
          </a:bodyPr>
          <a:lstStyle/>
          <a:p>
            <a:r>
              <a:rPr lang="en-GB" dirty="0"/>
              <a:t>Diversity of life is so great that to communicate about it we need an organization scheme.</a:t>
            </a:r>
          </a:p>
          <a:p>
            <a:endParaRPr lang="en-GB" dirty="0"/>
          </a:p>
        </p:txBody>
      </p:sp>
      <p:pic>
        <p:nvPicPr>
          <p:cNvPr id="1026" name="Picture 2" descr="File:Phylogenetic tre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1" y="2827004"/>
            <a:ext cx="4787213" cy="2591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32278" y="5544814"/>
            <a:ext cx="2785506" cy="369332"/>
          </a:xfrm>
          <a:prstGeom prst="rect">
            <a:avLst/>
          </a:prstGeom>
        </p:spPr>
        <p:txBody>
          <a:bodyPr wrap="none">
            <a:spAutoFit/>
          </a:bodyPr>
          <a:lstStyle/>
          <a:p>
            <a:r>
              <a:rPr lang="en-GB" dirty="0"/>
              <a:t>Carl </a:t>
            </a:r>
            <a:r>
              <a:rPr lang="en-GB" dirty="0" err="1"/>
              <a:t>Woese</a:t>
            </a:r>
            <a:r>
              <a:rPr lang="en-GB" dirty="0"/>
              <a:t> tree of life 1990</a:t>
            </a:r>
          </a:p>
        </p:txBody>
      </p:sp>
      <p:pic>
        <p:nvPicPr>
          <p:cNvPr id="1028" name="Picture 4" descr="Image result for darwin tree of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678" y="3224164"/>
            <a:ext cx="2138131" cy="23234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23796" y="5590982"/>
            <a:ext cx="4572000" cy="646331"/>
          </a:xfrm>
          <a:prstGeom prst="rect">
            <a:avLst/>
          </a:prstGeom>
        </p:spPr>
        <p:txBody>
          <a:bodyPr>
            <a:spAutoFit/>
          </a:bodyPr>
          <a:lstStyle/>
          <a:p>
            <a:r>
              <a:rPr lang="en-GB" dirty="0"/>
              <a:t>Charles Darwin sketch of phylogenetic relationships</a:t>
            </a:r>
          </a:p>
        </p:txBody>
      </p:sp>
    </p:spTree>
    <p:extLst>
      <p:ext uri="{BB962C8B-B14F-4D97-AF65-F5344CB8AC3E}">
        <p14:creationId xmlns:p14="http://schemas.microsoft.com/office/powerpoint/2010/main" val="282846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How to compare strings in information theory.</a:t>
            </a:r>
            <a:endParaRPr lang="en-GB" dirty="0"/>
          </a:p>
        </p:txBody>
      </p:sp>
      <p:sp>
        <p:nvSpPr>
          <p:cNvPr id="3" name="Content Placeholder 2"/>
          <p:cNvSpPr>
            <a:spLocks noGrp="1"/>
          </p:cNvSpPr>
          <p:nvPr>
            <p:ph idx="1"/>
          </p:nvPr>
        </p:nvSpPr>
        <p:spPr/>
        <p:txBody>
          <a:bodyPr/>
          <a:lstStyle/>
          <a:p>
            <a:r>
              <a:rPr lang="en-GB" dirty="0" smtClean="0"/>
              <a:t>Hamming Distance</a:t>
            </a:r>
          </a:p>
          <a:p>
            <a:pPr lvl="1"/>
            <a:endParaRPr lang="en-GB" dirty="0" smtClean="0"/>
          </a:p>
          <a:p>
            <a:pPr lvl="1"/>
            <a:endParaRPr lang="en-GB" dirty="0"/>
          </a:p>
          <a:p>
            <a:endParaRPr lang="en-GB" dirty="0" smtClean="0"/>
          </a:p>
          <a:p>
            <a:endParaRPr lang="en-GB" dirty="0"/>
          </a:p>
          <a:p>
            <a:r>
              <a:rPr lang="en-GB" dirty="0" err="1" smtClean="0"/>
              <a:t>Levenshtein</a:t>
            </a:r>
            <a:r>
              <a:rPr lang="en-GB" dirty="0" smtClean="0"/>
              <a:t> Distance</a:t>
            </a:r>
          </a:p>
          <a:p>
            <a:pPr lvl="1"/>
            <a:endParaRPr lang="en-GB" dirty="0"/>
          </a:p>
        </p:txBody>
      </p:sp>
      <p:pic>
        <p:nvPicPr>
          <p:cNvPr id="4" name="Picture 3"/>
          <p:cNvPicPr>
            <a:picLocks noChangeAspect="1"/>
          </p:cNvPicPr>
          <p:nvPr/>
        </p:nvPicPr>
        <p:blipFill rotWithShape="1">
          <a:blip r:embed="rId2"/>
          <a:srcRect l="19288" t="52936" r="59056" b="25045"/>
          <a:stretch/>
        </p:blipFill>
        <p:spPr>
          <a:xfrm>
            <a:off x="6448832" y="1450963"/>
            <a:ext cx="3960440" cy="2160241"/>
          </a:xfrm>
          <a:prstGeom prst="rect">
            <a:avLst/>
          </a:prstGeom>
        </p:spPr>
      </p:pic>
      <p:pic>
        <p:nvPicPr>
          <p:cNvPr id="5" name="Picture 4"/>
          <p:cNvPicPr>
            <a:picLocks noChangeAspect="1"/>
          </p:cNvPicPr>
          <p:nvPr/>
        </p:nvPicPr>
        <p:blipFill rotWithShape="1">
          <a:blip r:embed="rId3"/>
          <a:srcRect l="22831" t="49266" r="54725" b="34586"/>
          <a:stretch/>
        </p:blipFill>
        <p:spPr>
          <a:xfrm>
            <a:off x="6448832" y="4321334"/>
            <a:ext cx="4104456" cy="1584177"/>
          </a:xfrm>
          <a:prstGeom prst="rect">
            <a:avLst/>
          </a:prstGeom>
        </p:spPr>
      </p:pic>
    </p:spTree>
    <p:extLst>
      <p:ext uri="{BB962C8B-B14F-4D97-AF65-F5344CB8AC3E}">
        <p14:creationId xmlns:p14="http://schemas.microsoft.com/office/powerpoint/2010/main" val="140619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085"/>
            <a:ext cx="10515600" cy="1325563"/>
          </a:xfrm>
        </p:spPr>
        <p:txBody>
          <a:bodyPr>
            <a:normAutofit/>
          </a:bodyPr>
          <a:lstStyle/>
          <a:p>
            <a:r>
              <a:rPr lang="en-GB" dirty="0" smtClean="0"/>
              <a:t>How to compare biological sequences?</a:t>
            </a:r>
            <a:endParaRPr lang="en-GB" dirty="0"/>
          </a:p>
        </p:txBody>
      </p:sp>
      <p:sp>
        <p:nvSpPr>
          <p:cNvPr id="3" name="Content Placeholder 2"/>
          <p:cNvSpPr>
            <a:spLocks noGrp="1"/>
          </p:cNvSpPr>
          <p:nvPr>
            <p:ph idx="1"/>
          </p:nvPr>
        </p:nvSpPr>
        <p:spPr>
          <a:xfrm>
            <a:off x="626352" y="1240840"/>
            <a:ext cx="8776727" cy="5099000"/>
          </a:xfrm>
        </p:spPr>
        <p:txBody>
          <a:bodyPr>
            <a:normAutofit/>
          </a:bodyPr>
          <a:lstStyle/>
          <a:p>
            <a:r>
              <a:rPr lang="en-GB" b="1" dirty="0"/>
              <a:t>Global</a:t>
            </a:r>
            <a:r>
              <a:rPr lang="en-GB" dirty="0"/>
              <a:t> alignment</a:t>
            </a:r>
          </a:p>
          <a:p>
            <a:pPr lvl="1"/>
            <a:r>
              <a:rPr lang="en-GB" dirty="0"/>
              <a:t>Needleman–</a:t>
            </a:r>
            <a:r>
              <a:rPr lang="en-GB" dirty="0" err="1"/>
              <a:t>Wunsch</a:t>
            </a:r>
            <a:endParaRPr lang="en-GB" dirty="0"/>
          </a:p>
          <a:p>
            <a:pPr lvl="1"/>
            <a:endParaRPr lang="en-GB" dirty="0" smtClean="0"/>
          </a:p>
          <a:p>
            <a:pPr lvl="1"/>
            <a:endParaRPr lang="en-GB" dirty="0"/>
          </a:p>
          <a:p>
            <a:r>
              <a:rPr lang="en-GB" b="1" dirty="0"/>
              <a:t>Local</a:t>
            </a:r>
            <a:r>
              <a:rPr lang="en-GB" dirty="0"/>
              <a:t> alignments</a:t>
            </a:r>
          </a:p>
          <a:p>
            <a:pPr lvl="1"/>
            <a:r>
              <a:rPr lang="en-GB" dirty="0"/>
              <a:t>Smith-Waterman; BLAST</a:t>
            </a:r>
          </a:p>
          <a:p>
            <a:pPr lvl="1"/>
            <a:endParaRPr lang="en-GB" dirty="0" smtClean="0"/>
          </a:p>
          <a:p>
            <a:pPr lvl="1"/>
            <a:endParaRPr lang="en-GB" dirty="0"/>
          </a:p>
          <a:p>
            <a:r>
              <a:rPr lang="en-GB" dirty="0"/>
              <a:t>Alignment independent methods</a:t>
            </a:r>
          </a:p>
          <a:p>
            <a:pPr lvl="1"/>
            <a:r>
              <a:rPr lang="en-GB" dirty="0"/>
              <a:t>K-</a:t>
            </a:r>
            <a:r>
              <a:rPr lang="en-GB" dirty="0" err="1"/>
              <a:t>mer</a:t>
            </a:r>
            <a:r>
              <a:rPr lang="en-GB" dirty="0"/>
              <a:t> frequencies</a:t>
            </a:r>
          </a:p>
          <a:p>
            <a:pPr marL="457200" lvl="1" indent="0">
              <a:buNone/>
            </a:pPr>
            <a:endParaRPr lang="en-GB" dirty="0"/>
          </a:p>
        </p:txBody>
      </p:sp>
      <p:pic>
        <p:nvPicPr>
          <p:cNvPr id="2050" name="Picture 2" descr="Image result for global alignment algorithms"/>
          <p:cNvPicPr>
            <a:picLocks noChangeAspect="1" noChangeArrowheads="1"/>
          </p:cNvPicPr>
          <p:nvPr/>
        </p:nvPicPr>
        <p:blipFill rotWithShape="1">
          <a:blip r:embed="rId3">
            <a:extLst>
              <a:ext uri="{28A0092B-C50C-407E-A947-70E740481C1C}">
                <a14:useLocalDpi xmlns:a14="http://schemas.microsoft.com/office/drawing/2010/main" val="0"/>
              </a:ext>
            </a:extLst>
          </a:blip>
          <a:srcRect l="33572" t="56782" r="10736" b="25857"/>
          <a:stretch/>
        </p:blipFill>
        <p:spPr bwMode="auto">
          <a:xfrm>
            <a:off x="6355288" y="1171245"/>
            <a:ext cx="3384377"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global alignment algorithms"/>
          <p:cNvPicPr>
            <a:picLocks noChangeAspect="1" noChangeArrowheads="1"/>
          </p:cNvPicPr>
          <p:nvPr/>
        </p:nvPicPr>
        <p:blipFill rotWithShape="1">
          <a:blip r:embed="rId3">
            <a:extLst>
              <a:ext uri="{28A0092B-C50C-407E-A947-70E740481C1C}">
                <a14:useLocalDpi xmlns:a14="http://schemas.microsoft.com/office/drawing/2010/main" val="0"/>
              </a:ext>
            </a:extLst>
          </a:blip>
          <a:srcRect l="42658" t="74539" r="32458" b="8100"/>
          <a:stretch/>
        </p:blipFill>
        <p:spPr bwMode="auto">
          <a:xfrm>
            <a:off x="7320137" y="2692826"/>
            <a:ext cx="1512169" cy="792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16370" y="1984226"/>
            <a:ext cx="3862211" cy="646331"/>
          </a:xfrm>
          <a:prstGeom prst="rect">
            <a:avLst/>
          </a:prstGeom>
        </p:spPr>
        <p:txBody>
          <a:bodyPr wrap="none">
            <a:spAutoFit/>
          </a:bodyPr>
          <a:lstStyle/>
          <a:p>
            <a:r>
              <a:rPr lang="en-GB" dirty="0"/>
              <a:t>4 matches and 6 mismatches and 1 gap</a:t>
            </a:r>
          </a:p>
          <a:p>
            <a:pPr algn="ctr"/>
            <a:r>
              <a:rPr lang="en-GB" dirty="0"/>
              <a:t>Global alignment score(-3)</a:t>
            </a:r>
          </a:p>
        </p:txBody>
      </p:sp>
      <p:sp>
        <p:nvSpPr>
          <p:cNvPr id="6" name="Rectangle 5"/>
          <p:cNvSpPr/>
          <p:nvPr/>
        </p:nvSpPr>
        <p:spPr>
          <a:xfrm>
            <a:off x="6770372" y="3379359"/>
            <a:ext cx="3440429" cy="646331"/>
          </a:xfrm>
          <a:prstGeom prst="rect">
            <a:avLst/>
          </a:prstGeom>
        </p:spPr>
        <p:txBody>
          <a:bodyPr wrap="none">
            <a:spAutoFit/>
          </a:bodyPr>
          <a:lstStyle/>
          <a:p>
            <a:r>
              <a:rPr lang="en-GB" dirty="0"/>
              <a:t>3 matches in a row in positions 4-7</a:t>
            </a:r>
          </a:p>
          <a:p>
            <a:pPr algn="ctr"/>
            <a:r>
              <a:rPr lang="en-GB" dirty="0"/>
              <a:t>Local alignment score (+3)</a:t>
            </a:r>
          </a:p>
        </p:txBody>
      </p:sp>
      <p:graphicFrame>
        <p:nvGraphicFramePr>
          <p:cNvPr id="7" name="Table 6"/>
          <p:cNvGraphicFramePr>
            <a:graphicFrameLocks noGrp="1"/>
          </p:cNvGraphicFramePr>
          <p:nvPr>
            <p:extLst>
              <p:ext uri="{D42A27DB-BD31-4B8C-83A1-F6EECF244321}">
                <p14:modId xmlns:p14="http://schemas.microsoft.com/office/powerpoint/2010/main" val="744778858"/>
              </p:ext>
            </p:extLst>
          </p:nvPr>
        </p:nvGraphicFramePr>
        <p:xfrm>
          <a:off x="7536864" y="4332776"/>
          <a:ext cx="1513384" cy="2430780"/>
        </p:xfrm>
        <a:graphic>
          <a:graphicData uri="http://schemas.openxmlformats.org/drawingml/2006/table">
            <a:tbl>
              <a:tblPr>
                <a:tableStyleId>{5C22544A-7EE6-4342-B048-85BDC9FD1C3A}</a:tableStyleId>
              </a:tblPr>
              <a:tblGrid>
                <a:gridCol w="737725">
                  <a:extLst>
                    <a:ext uri="{9D8B030D-6E8A-4147-A177-3AD203B41FA5}">
                      <a16:colId xmlns:a16="http://schemas.microsoft.com/office/drawing/2014/main" val="1771002296"/>
                    </a:ext>
                  </a:extLst>
                </a:gridCol>
                <a:gridCol w="271198">
                  <a:extLst>
                    <a:ext uri="{9D8B030D-6E8A-4147-A177-3AD203B41FA5}">
                      <a16:colId xmlns:a16="http://schemas.microsoft.com/office/drawing/2014/main" val="2252412718"/>
                    </a:ext>
                  </a:extLst>
                </a:gridCol>
                <a:gridCol w="504461">
                  <a:extLst>
                    <a:ext uri="{9D8B030D-6E8A-4147-A177-3AD203B41FA5}">
                      <a16:colId xmlns:a16="http://schemas.microsoft.com/office/drawing/2014/main" val="3010139530"/>
                    </a:ext>
                  </a:extLst>
                </a:gridCol>
              </a:tblGrid>
              <a:tr h="198120">
                <a:tc>
                  <a:txBody>
                    <a:bodyPr/>
                    <a:lstStyle/>
                    <a:p>
                      <a:pPr algn="l" fontAlgn="b"/>
                      <a:r>
                        <a:rPr lang="en-GB" sz="1400" u="none" strike="noStrike" dirty="0">
                          <a:effectLst/>
                        </a:rPr>
                        <a:t>C</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12037311"/>
                  </a:ext>
                </a:extLst>
              </a:tr>
              <a:tr h="182880">
                <a:tc>
                  <a:txBody>
                    <a:bodyPr/>
                    <a:lstStyle/>
                    <a:p>
                      <a:pPr algn="l" fontAlgn="b"/>
                      <a:r>
                        <a:rPr lang="en-GB" sz="1400" u="none" strike="noStrike">
                          <a:effectLst/>
                        </a:rPr>
                        <a:t>E</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76776017"/>
                  </a:ext>
                </a:extLst>
              </a:tr>
              <a:tr h="182880">
                <a:tc>
                  <a:txBody>
                    <a:bodyPr/>
                    <a:lstStyle/>
                    <a:p>
                      <a:pPr algn="l" fontAlgn="b"/>
                      <a:r>
                        <a:rPr lang="en-GB" sz="1400" u="none" strike="noStrike">
                          <a:effectLst/>
                        </a:rPr>
                        <a:t>G</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75929662"/>
                  </a:ext>
                </a:extLst>
              </a:tr>
              <a:tr h="182880">
                <a:tc>
                  <a:txBody>
                    <a:bodyPr/>
                    <a:lstStyle/>
                    <a:p>
                      <a:pPr algn="l" fontAlgn="b"/>
                      <a:r>
                        <a:rPr lang="en-GB" sz="1400" u="none" strike="noStrike">
                          <a:effectLst/>
                        </a:rPr>
                        <a:t>K</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0</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2300548"/>
                  </a:ext>
                </a:extLst>
              </a:tr>
              <a:tr h="182880">
                <a:tc>
                  <a:txBody>
                    <a:bodyPr/>
                    <a:lstStyle/>
                    <a:p>
                      <a:pPr algn="l" fontAlgn="b"/>
                      <a:r>
                        <a:rPr lang="en-GB" sz="1400" u="none" strike="noStrike" dirty="0">
                          <a:effectLst/>
                        </a:rPr>
                        <a:t>L</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0</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28159352"/>
                  </a:ext>
                </a:extLst>
              </a:tr>
              <a:tr h="182880">
                <a:tc>
                  <a:txBody>
                    <a:bodyPr/>
                    <a:lstStyle/>
                    <a:p>
                      <a:pPr algn="l" fontAlgn="b"/>
                      <a:r>
                        <a:rPr lang="en-GB" sz="1400" u="none" strike="noStrike">
                          <a:effectLst/>
                        </a:rPr>
                        <a:t>P</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0</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8271170"/>
                  </a:ext>
                </a:extLst>
              </a:tr>
              <a:tr h="182880">
                <a:tc>
                  <a:txBody>
                    <a:bodyPr/>
                    <a:lstStyle/>
                    <a:p>
                      <a:pPr algn="l" fontAlgn="b"/>
                      <a:r>
                        <a:rPr lang="en-GB" sz="1400" u="none" strike="noStrike">
                          <a:effectLst/>
                        </a:rPr>
                        <a:t>Q</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2</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35724857"/>
                  </a:ext>
                </a:extLst>
              </a:tr>
              <a:tr h="182880">
                <a:tc>
                  <a:txBody>
                    <a:bodyPr/>
                    <a:lstStyle/>
                    <a:p>
                      <a:pPr algn="l" fontAlgn="b"/>
                      <a:r>
                        <a:rPr lang="en-GB" sz="1400" u="none" strike="noStrike">
                          <a:effectLst/>
                        </a:rPr>
                        <a:t>R</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0</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21779710"/>
                  </a:ext>
                </a:extLst>
              </a:tr>
              <a:tr h="182880">
                <a:tc>
                  <a:txBody>
                    <a:bodyPr/>
                    <a:lstStyle/>
                    <a:p>
                      <a:pPr algn="l" fontAlgn="b"/>
                      <a:r>
                        <a:rPr lang="en-GB" sz="1400" u="none" strike="noStrike">
                          <a:effectLst/>
                        </a:rPr>
                        <a:t>S</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3</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55536480"/>
                  </a:ext>
                </a:extLst>
              </a:tr>
              <a:tr h="182880">
                <a:tc>
                  <a:txBody>
                    <a:bodyPr/>
                    <a:lstStyle/>
                    <a:p>
                      <a:pPr algn="l" fontAlgn="b"/>
                      <a:r>
                        <a:rPr lang="en-GB" sz="1400" u="none" strike="noStrike">
                          <a:effectLst/>
                        </a:rPr>
                        <a:t>T</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0</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2</a:t>
                      </a:r>
                      <a:endParaRPr lang="en-GB"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11832411"/>
                  </a:ext>
                </a:extLst>
              </a:tr>
              <a:tr h="182880">
                <a:tc>
                  <a:txBody>
                    <a:bodyPr/>
                    <a:lstStyle/>
                    <a:p>
                      <a:pPr algn="l" fontAlgn="b"/>
                      <a:r>
                        <a:rPr lang="en-GB" sz="1400" u="none" strike="noStrike">
                          <a:effectLst/>
                        </a:rPr>
                        <a:t>Y</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a:effectLst/>
                        </a:rPr>
                        <a:t>1</a:t>
                      </a:r>
                      <a:endParaRPr lang="en-GB"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400" u="none" strike="noStrike" dirty="0">
                          <a:effectLst/>
                        </a:rPr>
                        <a:t>0</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44647146"/>
                  </a:ext>
                </a:extLst>
              </a:tr>
            </a:tbl>
          </a:graphicData>
        </a:graphic>
      </p:graphicFrame>
    </p:spTree>
    <p:extLst>
      <p:ext uri="{BB962C8B-B14F-4D97-AF65-F5344CB8AC3E}">
        <p14:creationId xmlns:p14="http://schemas.microsoft.com/office/powerpoint/2010/main" val="195385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320" y="88755"/>
            <a:ext cx="10515600" cy="1325563"/>
          </a:xfrm>
        </p:spPr>
        <p:txBody>
          <a:bodyPr/>
          <a:lstStyle/>
          <a:p>
            <a:r>
              <a:rPr lang="en-GB" dirty="0" smtClean="0"/>
              <a:t>Microbiota analyses pipelines</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3"/>
          <a:srcRect l="26023" t="25107" r="28407" b="40583"/>
          <a:stretch/>
        </p:blipFill>
        <p:spPr>
          <a:xfrm>
            <a:off x="182880" y="1413207"/>
            <a:ext cx="5750560" cy="2593298"/>
          </a:xfrm>
          <a:prstGeom prst="rect">
            <a:avLst/>
          </a:prstGeom>
        </p:spPr>
      </p:pic>
      <p:pic>
        <p:nvPicPr>
          <p:cNvPr id="8" name="Picture 7"/>
          <p:cNvPicPr>
            <a:picLocks noChangeAspect="1"/>
          </p:cNvPicPr>
          <p:nvPr/>
        </p:nvPicPr>
        <p:blipFill rotWithShape="1">
          <a:blip r:embed="rId4"/>
          <a:srcRect l="28000" t="33821" r="30167" b="33320"/>
          <a:stretch/>
        </p:blipFill>
        <p:spPr>
          <a:xfrm>
            <a:off x="401320" y="4001294"/>
            <a:ext cx="4923873" cy="2316480"/>
          </a:xfrm>
          <a:prstGeom prst="rect">
            <a:avLst/>
          </a:prstGeom>
        </p:spPr>
      </p:pic>
      <p:pic>
        <p:nvPicPr>
          <p:cNvPr id="9" name="Picture 8"/>
          <p:cNvPicPr>
            <a:picLocks noChangeAspect="1"/>
          </p:cNvPicPr>
          <p:nvPr/>
        </p:nvPicPr>
        <p:blipFill rotWithShape="1">
          <a:blip r:embed="rId5"/>
          <a:srcRect l="12167" t="7843" r="12500" b="49582"/>
          <a:stretch/>
        </p:blipFill>
        <p:spPr>
          <a:xfrm>
            <a:off x="6151880" y="1413207"/>
            <a:ext cx="5774681" cy="1954704"/>
          </a:xfrm>
          <a:prstGeom prst="rect">
            <a:avLst/>
          </a:prstGeom>
        </p:spPr>
      </p:pic>
      <p:pic>
        <p:nvPicPr>
          <p:cNvPr id="10" name="Picture 9"/>
          <p:cNvPicPr>
            <a:picLocks noChangeAspect="1"/>
          </p:cNvPicPr>
          <p:nvPr/>
        </p:nvPicPr>
        <p:blipFill rotWithShape="1">
          <a:blip r:embed="rId6"/>
          <a:srcRect l="14001" t="24835" r="39833" b="45056"/>
          <a:stretch/>
        </p:blipFill>
        <p:spPr>
          <a:xfrm>
            <a:off x="6311900" y="3367911"/>
            <a:ext cx="5260340" cy="2070909"/>
          </a:xfrm>
          <a:prstGeom prst="rect">
            <a:avLst/>
          </a:prstGeom>
        </p:spPr>
      </p:pic>
    </p:spTree>
    <p:extLst>
      <p:ext uri="{BB962C8B-B14F-4D97-AF65-F5344CB8AC3E}">
        <p14:creationId xmlns:p14="http://schemas.microsoft.com/office/powerpoint/2010/main" val="52155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3"/>
          <a:srcRect t="30455" r="39757" b="24046"/>
          <a:stretch/>
        </p:blipFill>
        <p:spPr>
          <a:xfrm>
            <a:off x="1981200" y="380311"/>
            <a:ext cx="8280920" cy="3518038"/>
          </a:xfrm>
          <a:prstGeom prst="rect">
            <a:avLst/>
          </a:prstGeom>
        </p:spPr>
      </p:pic>
      <p:sp>
        <p:nvSpPr>
          <p:cNvPr id="5" name="Rectangle 4"/>
          <p:cNvSpPr/>
          <p:nvPr/>
        </p:nvSpPr>
        <p:spPr>
          <a:xfrm>
            <a:off x="1963390" y="4581128"/>
            <a:ext cx="8021042" cy="1815882"/>
          </a:xfrm>
          <a:prstGeom prst="rect">
            <a:avLst/>
          </a:prstGeom>
        </p:spPr>
        <p:txBody>
          <a:bodyPr wrap="square">
            <a:spAutoFit/>
          </a:bodyPr>
          <a:lstStyle/>
          <a:p>
            <a:r>
              <a:rPr lang="en-GB" sz="2800" dirty="0"/>
              <a:t>Combination of both approaches to overcome DNA sequencing errors.</a:t>
            </a:r>
          </a:p>
          <a:p>
            <a:endParaRPr lang="en-GB" sz="2800" dirty="0"/>
          </a:p>
          <a:p>
            <a:r>
              <a:rPr lang="en-GB" sz="2800" dirty="0"/>
              <a:t>String comparison and biological sequence alignment.</a:t>
            </a:r>
          </a:p>
        </p:txBody>
      </p:sp>
    </p:spTree>
    <p:extLst>
      <p:ext uri="{BB962C8B-B14F-4D97-AF65-F5344CB8AC3E}">
        <p14:creationId xmlns:p14="http://schemas.microsoft.com/office/powerpoint/2010/main" val="4246914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9670" y="1027906"/>
            <a:ext cx="9311522" cy="4138454"/>
          </a:xfrm>
        </p:spPr>
      </p:pic>
      <p:sp>
        <p:nvSpPr>
          <p:cNvPr id="7" name="Rectangle 6"/>
          <p:cNvSpPr/>
          <p:nvPr/>
        </p:nvSpPr>
        <p:spPr>
          <a:xfrm>
            <a:off x="13519" y="6488668"/>
            <a:ext cx="6974089" cy="369332"/>
          </a:xfrm>
          <a:prstGeom prst="rect">
            <a:avLst/>
          </a:prstGeom>
        </p:spPr>
        <p:txBody>
          <a:bodyPr wrap="none">
            <a:spAutoFit/>
          </a:bodyPr>
          <a:lstStyle/>
          <a:p>
            <a:pPr lvl="0">
              <a:defRPr/>
            </a:pPr>
            <a:r>
              <a:rPr lang="en-GB" dirty="0"/>
              <a:t>Google’s tribute to the birthday of Antoni van </a:t>
            </a:r>
            <a:r>
              <a:rPr lang="en-GB" dirty="0" smtClean="0"/>
              <a:t>Leeuwenhoek. 24.10.1632</a:t>
            </a:r>
            <a:endParaRPr lang="en-GB" dirty="0"/>
          </a:p>
        </p:txBody>
      </p:sp>
    </p:spTree>
    <p:extLst>
      <p:ext uri="{BB962C8B-B14F-4D97-AF65-F5344CB8AC3E}">
        <p14:creationId xmlns:p14="http://schemas.microsoft.com/office/powerpoint/2010/main" val="1531492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175" y="234450"/>
            <a:ext cx="3011385" cy="6488085"/>
          </a:xfrm>
        </p:spPr>
      </p:pic>
      <p:pic>
        <p:nvPicPr>
          <p:cNvPr id="5" name="Picture 4"/>
          <p:cNvPicPr>
            <a:picLocks noChangeAspect="1"/>
          </p:cNvPicPr>
          <p:nvPr/>
        </p:nvPicPr>
        <p:blipFill rotWithShape="1">
          <a:blip r:embed="rId4"/>
          <a:srcRect l="2357" t="34587" r="39763" b="6696"/>
          <a:stretch/>
        </p:blipFill>
        <p:spPr>
          <a:xfrm>
            <a:off x="3475370" y="234450"/>
            <a:ext cx="6339414" cy="3450022"/>
          </a:xfrm>
          <a:prstGeom prst="rect">
            <a:avLst/>
          </a:prstGeom>
        </p:spPr>
      </p:pic>
      <p:sp>
        <p:nvSpPr>
          <p:cNvPr id="7" name="Rectangle 6"/>
          <p:cNvSpPr/>
          <p:nvPr/>
        </p:nvSpPr>
        <p:spPr>
          <a:xfrm>
            <a:off x="3627994" y="3509695"/>
            <a:ext cx="4572000" cy="923330"/>
          </a:xfrm>
          <a:prstGeom prst="rect">
            <a:avLst/>
          </a:prstGeom>
        </p:spPr>
        <p:txBody>
          <a:bodyPr>
            <a:spAutoFit/>
          </a:bodyPr>
          <a:lstStyle/>
          <a:p>
            <a:r>
              <a:rPr lang="en-GB" dirty="0"/>
              <a:t>In this article, the author used the 454 sequencer and found a species richness of 26 140 to 53 533 per gram of soil</a:t>
            </a:r>
          </a:p>
        </p:txBody>
      </p:sp>
      <p:sp>
        <p:nvSpPr>
          <p:cNvPr id="8" name="Rectangle 7"/>
          <p:cNvSpPr/>
          <p:nvPr/>
        </p:nvSpPr>
        <p:spPr>
          <a:xfrm>
            <a:off x="3627994" y="5230594"/>
            <a:ext cx="6034166" cy="646331"/>
          </a:xfrm>
          <a:prstGeom prst="rect">
            <a:avLst/>
          </a:prstGeom>
        </p:spPr>
        <p:txBody>
          <a:bodyPr wrap="square">
            <a:spAutoFit/>
          </a:bodyPr>
          <a:lstStyle/>
          <a:p>
            <a:r>
              <a:rPr lang="en-US" i="1" dirty="0"/>
              <a:t>Using </a:t>
            </a:r>
            <a:r>
              <a:rPr lang="en-US" i="1" dirty="0" err="1"/>
              <a:t>DOTUR</a:t>
            </a:r>
            <a:r>
              <a:rPr lang="en-US" i="1" dirty="0"/>
              <a:t>, a computer program for defining operational taxonomic units and estimating.</a:t>
            </a:r>
            <a:endParaRPr lang="en-GB" dirty="0"/>
          </a:p>
        </p:txBody>
      </p:sp>
      <p:sp>
        <p:nvSpPr>
          <p:cNvPr id="9" name="Rectangle 8"/>
          <p:cNvSpPr/>
          <p:nvPr/>
        </p:nvSpPr>
        <p:spPr>
          <a:xfrm>
            <a:off x="3627994" y="6024049"/>
            <a:ext cx="7147123" cy="584775"/>
          </a:xfrm>
          <a:prstGeom prst="rect">
            <a:avLst/>
          </a:prstGeom>
        </p:spPr>
        <p:txBody>
          <a:bodyPr wrap="square">
            <a:spAutoFit/>
          </a:bodyPr>
          <a:lstStyle/>
          <a:p>
            <a:r>
              <a:rPr lang="en-GB" sz="1600" dirty="0" err="1"/>
              <a:t>Schloss</a:t>
            </a:r>
            <a:r>
              <a:rPr lang="en-GB" sz="1600" dirty="0"/>
              <a:t> </a:t>
            </a:r>
            <a:r>
              <a:rPr lang="en-GB" sz="1600" dirty="0" err="1"/>
              <a:t>PD</a:t>
            </a:r>
            <a:r>
              <a:rPr lang="en-GB" sz="1600" dirty="0"/>
              <a:t>, </a:t>
            </a:r>
            <a:r>
              <a:rPr lang="en-GB" sz="1600" dirty="0" err="1"/>
              <a:t>Handelsman</a:t>
            </a:r>
            <a:r>
              <a:rPr lang="en-GB" sz="1600" dirty="0"/>
              <a:t> J. (2005). </a:t>
            </a:r>
            <a:r>
              <a:rPr lang="en-GB" sz="1600" dirty="0" smtClean="0"/>
              <a:t>“</a:t>
            </a:r>
            <a:r>
              <a:rPr lang="en-GB" sz="1600" i="1" dirty="0" smtClean="0"/>
              <a:t>Introducing </a:t>
            </a:r>
            <a:r>
              <a:rPr lang="en-GB" sz="1600" i="1" dirty="0" err="1"/>
              <a:t>DOTUR</a:t>
            </a:r>
            <a:r>
              <a:rPr lang="en-GB" sz="1600" i="1" dirty="0"/>
              <a:t>, a computer program for defining operational taxonomic </a:t>
            </a:r>
            <a:r>
              <a:rPr lang="en-GB" sz="1600" i="1" dirty="0" smtClean="0"/>
              <a:t>units…”</a:t>
            </a:r>
            <a:r>
              <a:rPr lang="en-GB" sz="1600" dirty="0" smtClean="0"/>
              <a:t>. </a:t>
            </a:r>
            <a:r>
              <a:rPr lang="en-GB" sz="1600" i="1" dirty="0" err="1"/>
              <a:t>Appl</a:t>
            </a:r>
            <a:r>
              <a:rPr lang="en-GB" sz="1600" i="1" dirty="0"/>
              <a:t> Environ </a:t>
            </a:r>
            <a:r>
              <a:rPr lang="en-GB" sz="1600" i="1" dirty="0" err="1"/>
              <a:t>Microbiol</a:t>
            </a:r>
            <a:r>
              <a:rPr lang="en-GB" sz="1600" dirty="0"/>
              <a:t> </a:t>
            </a:r>
            <a:r>
              <a:rPr lang="en-GB" sz="1600" b="1" dirty="0"/>
              <a:t>71</a:t>
            </a:r>
            <a:r>
              <a:rPr lang="en-GB" sz="1600" dirty="0"/>
              <a:t>: 1501–1506.</a:t>
            </a:r>
          </a:p>
        </p:txBody>
      </p:sp>
      <p:sp>
        <p:nvSpPr>
          <p:cNvPr id="10" name="Rectangle 9"/>
          <p:cNvSpPr/>
          <p:nvPr/>
        </p:nvSpPr>
        <p:spPr>
          <a:xfrm>
            <a:off x="7620000" y="4030265"/>
            <a:ext cx="4572000" cy="1200329"/>
          </a:xfrm>
          <a:prstGeom prst="rect">
            <a:avLst/>
          </a:prstGeom>
        </p:spPr>
        <p:txBody>
          <a:bodyPr>
            <a:spAutoFit/>
          </a:bodyPr>
          <a:lstStyle/>
          <a:p>
            <a:r>
              <a:rPr lang="en-GB" dirty="0"/>
              <a:t>Took </a:t>
            </a:r>
            <a:r>
              <a:rPr lang="en-GB" dirty="0" smtClean="0"/>
              <a:t>more than a </a:t>
            </a:r>
            <a:r>
              <a:rPr lang="en-GB" dirty="0"/>
              <a:t>week to </a:t>
            </a:r>
            <a:r>
              <a:rPr lang="en-GB" dirty="0" smtClean="0"/>
              <a:t>cluster the sequences in </a:t>
            </a:r>
            <a:r>
              <a:rPr lang="en-GB" dirty="0"/>
              <a:t>a big computer. 40 cores and 128 GB of Ram memory to analyse 500 000  sequences</a:t>
            </a:r>
          </a:p>
        </p:txBody>
      </p:sp>
    </p:spTree>
    <p:extLst>
      <p:ext uri="{BB962C8B-B14F-4D97-AF65-F5344CB8AC3E}">
        <p14:creationId xmlns:p14="http://schemas.microsoft.com/office/powerpoint/2010/main" val="2264383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Advances in Microbiology</a:t>
            </a:r>
            <a:endParaRPr lang="en-GB" dirty="0"/>
          </a:p>
        </p:txBody>
      </p:sp>
      <p:sp>
        <p:nvSpPr>
          <p:cNvPr id="3" name="Content Placeholder 2"/>
          <p:cNvSpPr>
            <a:spLocks noGrp="1"/>
          </p:cNvSpPr>
          <p:nvPr>
            <p:ph idx="1"/>
          </p:nvPr>
        </p:nvSpPr>
        <p:spPr/>
        <p:txBody>
          <a:bodyPr/>
          <a:lstStyle/>
          <a:p>
            <a:endParaRPr lang="en-GB"/>
          </a:p>
        </p:txBody>
      </p:sp>
      <p:pic>
        <p:nvPicPr>
          <p:cNvPr id="5122" name="Picture 2" descr="Image result for daft punk faster stronger&quot;"/>
          <p:cNvPicPr>
            <a:picLocks noChangeAspect="1" noChangeArrowheads="1"/>
          </p:cNvPicPr>
          <p:nvPr/>
        </p:nvPicPr>
        <p:blipFill rotWithShape="1">
          <a:blip r:embed="rId2">
            <a:extLst>
              <a:ext uri="{28A0092B-C50C-407E-A947-70E740481C1C}">
                <a14:useLocalDpi xmlns:a14="http://schemas.microsoft.com/office/drawing/2010/main" val="0"/>
              </a:ext>
            </a:extLst>
          </a:blip>
          <a:srcRect b="19525"/>
          <a:stretch/>
        </p:blipFill>
        <p:spPr bwMode="auto">
          <a:xfrm>
            <a:off x="3407468" y="1825625"/>
            <a:ext cx="5377063" cy="432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1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594360" y="188709"/>
            <a:ext cx="7884360" cy="99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pt-BR" sz="4000" spc="-1" dirty="0" smtClean="0">
                <a:uFill>
                  <a:solidFill>
                    <a:srgbClr val="FFFFFF"/>
                  </a:solidFill>
                </a:uFill>
                <a:latin typeface="Calibri Light"/>
              </a:rPr>
              <a:t>Linux Systems</a:t>
            </a:r>
            <a:endParaRPr lang="pt-BR" spc="-1" dirty="0">
              <a:uFill>
                <a:solidFill>
                  <a:srgbClr val="FFFFFF"/>
                </a:solidFill>
              </a:uFill>
              <a:latin typeface="Arial"/>
            </a:endParaRPr>
          </a:p>
        </p:txBody>
      </p:sp>
      <p:pic>
        <p:nvPicPr>
          <p:cNvPr id="180" name="Picture 179"/>
          <p:cNvPicPr/>
          <p:nvPr/>
        </p:nvPicPr>
        <p:blipFill>
          <a:blip r:embed="rId3"/>
          <a:stretch/>
        </p:blipFill>
        <p:spPr>
          <a:xfrm>
            <a:off x="7737524" y="2029904"/>
            <a:ext cx="3849272" cy="3312000"/>
          </a:xfrm>
          <a:prstGeom prst="rect">
            <a:avLst/>
          </a:prstGeom>
          <a:ln>
            <a:noFill/>
          </a:ln>
        </p:spPr>
      </p:pic>
      <p:pic>
        <p:nvPicPr>
          <p:cNvPr id="181" name="Picture 180"/>
          <p:cNvPicPr/>
          <p:nvPr/>
        </p:nvPicPr>
        <p:blipFill>
          <a:blip r:embed="rId4"/>
          <a:stretch/>
        </p:blipFill>
        <p:spPr>
          <a:xfrm>
            <a:off x="8773725" y="1341274"/>
            <a:ext cx="709155" cy="950541"/>
          </a:xfrm>
          <a:prstGeom prst="rect">
            <a:avLst/>
          </a:prstGeom>
          <a:ln>
            <a:noFill/>
          </a:ln>
        </p:spPr>
      </p:pic>
      <p:pic>
        <p:nvPicPr>
          <p:cNvPr id="5" name="Picture 4"/>
          <p:cNvPicPr/>
          <p:nvPr/>
        </p:nvPicPr>
        <p:blipFill>
          <a:blip r:embed="rId5"/>
          <a:stretch/>
        </p:blipFill>
        <p:spPr>
          <a:xfrm>
            <a:off x="594360" y="1711906"/>
            <a:ext cx="5882640" cy="3911653"/>
          </a:xfrm>
          <a:prstGeom prst="rect">
            <a:avLst/>
          </a:prstGeom>
          <a:ln>
            <a:noFill/>
          </a:ln>
        </p:spPr>
      </p:pic>
    </p:spTree>
    <p:extLst>
      <p:ext uri="{BB962C8B-B14F-4D97-AF65-F5344CB8AC3E}">
        <p14:creationId xmlns:p14="http://schemas.microsoft.com/office/powerpoint/2010/main" val="228800169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8992157" cy="6608190"/>
          </a:xfrm>
          <a:prstGeom prst="rect">
            <a:avLst/>
          </a:prstGeom>
        </p:spPr>
      </p:pic>
      <p:sp>
        <p:nvSpPr>
          <p:cNvPr id="175" name="CustomShape 2"/>
          <p:cNvSpPr/>
          <p:nvPr/>
        </p:nvSpPr>
        <p:spPr>
          <a:xfrm>
            <a:off x="1673090" y="116632"/>
            <a:ext cx="8702679" cy="5574986"/>
          </a:xfrm>
          <a:prstGeom prst="rect">
            <a:avLst/>
          </a:prstGeom>
          <a:solidFill>
            <a:schemeClr val="bg1">
              <a:alpha val="91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110160">
              <a:buClr>
                <a:srgbClr val="FFFFFF"/>
              </a:buClr>
              <a:buSzPct val="45000"/>
            </a:pPr>
            <a:r>
              <a:rPr lang="pt-BR" sz="2800" spc="-1" dirty="0">
                <a:uFill>
                  <a:solidFill>
                    <a:srgbClr val="FFFFFF"/>
                  </a:solidFill>
                </a:uFill>
                <a:latin typeface="Calibri"/>
                <a:ea typeface="DejaVu Sans"/>
              </a:rPr>
              <a:t>What is Linux?</a:t>
            </a:r>
            <a:endParaRPr lang="pt-BR" sz="2800" spc="-1" dirty="0">
              <a:uFill>
                <a:solidFill>
                  <a:srgbClr val="FFFFFF"/>
                </a:solidFill>
              </a:uFill>
              <a:latin typeface="Arial"/>
            </a:endParaRPr>
          </a:p>
          <a:p>
            <a:pPr marL="110160">
              <a:buClr>
                <a:srgbClr val="FFFFFF"/>
              </a:buClr>
              <a:buSzPct val="45000"/>
            </a:pPr>
            <a:r>
              <a:rPr lang="pt-BR" sz="2800" spc="-1" dirty="0">
                <a:uFill>
                  <a:solidFill>
                    <a:srgbClr val="FFFFFF"/>
                  </a:solidFill>
                </a:uFill>
                <a:latin typeface="Calibri"/>
                <a:ea typeface="DejaVu Sans"/>
              </a:rPr>
              <a:t> </a:t>
            </a:r>
            <a:endParaRPr lang="pt-BR" sz="2800" spc="-1" dirty="0">
              <a:uFill>
                <a:solidFill>
                  <a:srgbClr val="FFFFFF"/>
                </a:solidFill>
              </a:uFill>
              <a:latin typeface="Arial"/>
            </a:endParaRPr>
          </a:p>
          <a:p>
            <a:pPr marL="110160">
              <a:buClr>
                <a:srgbClr val="FFFFFF"/>
              </a:buClr>
              <a:buSzPct val="45000"/>
            </a:pPr>
            <a:r>
              <a:rPr lang="pt-BR" sz="2800" spc="-1" dirty="0">
                <a:uFill>
                  <a:solidFill>
                    <a:srgbClr val="FFFFFF"/>
                  </a:solidFill>
                </a:uFill>
                <a:latin typeface="Calibri"/>
                <a:ea typeface="DejaVu Sans"/>
              </a:rPr>
              <a:t>Linux is a family of free and open sorce operating systems. It was released in 1991 and developed by Linus Torvalds. </a:t>
            </a:r>
          </a:p>
          <a:p>
            <a:pPr marL="110160">
              <a:buClr>
                <a:srgbClr val="FFFFFF"/>
              </a:buClr>
              <a:buSzPct val="45000"/>
            </a:pPr>
            <a:endParaRPr lang="pt-BR" sz="2800" spc="-1" dirty="0">
              <a:uFill>
                <a:solidFill>
                  <a:srgbClr val="FFFFFF"/>
                </a:solidFill>
              </a:uFill>
              <a:latin typeface="Calibri"/>
              <a:ea typeface="DejaVu Sans"/>
            </a:endParaRPr>
          </a:p>
          <a:p>
            <a:pPr marL="110160">
              <a:buClr>
                <a:srgbClr val="FFFFFF"/>
              </a:buClr>
              <a:buSzPct val="45000"/>
            </a:pPr>
            <a:r>
              <a:rPr lang="pt-BR" sz="2800" spc="-1" dirty="0">
                <a:uFill>
                  <a:solidFill>
                    <a:srgbClr val="FFFFFF"/>
                  </a:solidFill>
                </a:uFill>
                <a:latin typeface="Calibri"/>
                <a:ea typeface="DejaVu Sans"/>
              </a:rPr>
              <a:t>This operating system is in your phones, smart TVs, home appliances, most of the internet servers, the top</a:t>
            </a:r>
            <a:r>
              <a:rPr lang="pt-BR" sz="2800" spc="-1" dirty="0">
                <a:uFill>
                  <a:solidFill>
                    <a:srgbClr val="FFFFFF"/>
                  </a:solidFill>
                </a:uFill>
                <a:ea typeface="DejaVu Sans"/>
              </a:rPr>
              <a:t>500</a:t>
            </a:r>
            <a:r>
              <a:rPr lang="pt-BR" sz="2800" spc="-1" dirty="0">
                <a:uFill>
                  <a:solidFill>
                    <a:srgbClr val="FFFFFF"/>
                  </a:solidFill>
                </a:uFill>
                <a:latin typeface="Calibri"/>
                <a:ea typeface="DejaVu Sans"/>
              </a:rPr>
              <a:t> biggest supercomputers, stock exchange servers and of course desktop computers. </a:t>
            </a:r>
          </a:p>
          <a:p>
            <a:pPr marL="110160">
              <a:buClr>
                <a:srgbClr val="FFFFFF"/>
              </a:buClr>
              <a:buSzPct val="45000"/>
            </a:pPr>
            <a:endParaRPr lang="pt-BR" sz="2800" spc="-1" dirty="0">
              <a:uFill>
                <a:solidFill>
                  <a:srgbClr val="FFFFFF"/>
                </a:solidFill>
              </a:uFill>
              <a:latin typeface="Calibri"/>
              <a:ea typeface="DejaVu Sans"/>
            </a:endParaRPr>
          </a:p>
          <a:p>
            <a:pPr marL="110160">
              <a:buClr>
                <a:srgbClr val="FFFFFF"/>
              </a:buClr>
              <a:buSzPct val="45000"/>
            </a:pPr>
            <a:r>
              <a:rPr lang="pt-BR" sz="2800" spc="-1" dirty="0">
                <a:uFill>
                  <a:solidFill>
                    <a:srgbClr val="FFFFFF"/>
                  </a:solidFill>
                </a:uFill>
                <a:latin typeface="Calibri"/>
                <a:ea typeface="DejaVu Sans"/>
              </a:rPr>
              <a:t>It got that big, thanks to voluntary colaborations around the world. </a:t>
            </a:r>
            <a:endParaRPr lang="pt-BR" sz="2800" spc="-1" dirty="0">
              <a:uFill>
                <a:solidFill>
                  <a:srgbClr val="FFFFFF"/>
                </a:solidFill>
              </a:uFill>
              <a:latin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076" y="4934793"/>
            <a:ext cx="2908693" cy="1636140"/>
          </a:xfrm>
          <a:prstGeom prst="rect">
            <a:avLst/>
          </a:prstGeom>
        </p:spPr>
      </p:pic>
      <p:sp>
        <p:nvSpPr>
          <p:cNvPr id="4" name="Rectangle 3"/>
          <p:cNvSpPr/>
          <p:nvPr/>
        </p:nvSpPr>
        <p:spPr>
          <a:xfrm>
            <a:off x="4272075" y="6550224"/>
            <a:ext cx="6244082" cy="307777"/>
          </a:xfrm>
          <a:prstGeom prst="rect">
            <a:avLst/>
          </a:prstGeom>
        </p:spPr>
        <p:txBody>
          <a:bodyPr wrap="none">
            <a:spAutoFit/>
          </a:bodyPr>
          <a:lstStyle/>
          <a:p>
            <a:r>
              <a:rPr lang="pt-BR" sz="1400" spc="-1" dirty="0">
                <a:solidFill>
                  <a:srgbClr val="000000"/>
                </a:solidFill>
                <a:uFill>
                  <a:solidFill>
                    <a:srgbClr val="FFFFFF"/>
                  </a:solidFill>
                </a:uFill>
              </a:rPr>
              <a:t>Linus Torvalds - https://www.ted.com/talks/linus_torvalds_the_mind_behind_linux</a:t>
            </a:r>
          </a:p>
        </p:txBody>
      </p:sp>
    </p:spTree>
    <p:extLst>
      <p:ext uri="{BB962C8B-B14F-4D97-AF65-F5344CB8AC3E}">
        <p14:creationId xmlns:p14="http://schemas.microsoft.com/office/powerpoint/2010/main" val="42238664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9256" y="1027906"/>
            <a:ext cx="11992744" cy="5673969"/>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If you want to learn more:</a:t>
            </a:r>
            <a:endParaRPr lang="en-GB" dirty="0"/>
          </a:p>
        </p:txBody>
      </p:sp>
      <p:sp>
        <p:nvSpPr>
          <p:cNvPr id="3" name="Content Placeholder 2"/>
          <p:cNvSpPr>
            <a:spLocks noGrp="1"/>
          </p:cNvSpPr>
          <p:nvPr>
            <p:ph idx="1"/>
          </p:nvPr>
        </p:nvSpPr>
        <p:spPr/>
        <p:txBody>
          <a:bodyPr/>
          <a:lstStyle/>
          <a:p>
            <a:pPr marL="0" indent="0">
              <a:buNone/>
            </a:pPr>
            <a:r>
              <a:rPr lang="en-US" dirty="0"/>
              <a:t>Bioinformatics and microbiome analysis - </a:t>
            </a:r>
            <a:r>
              <a:rPr lang="en-US" dirty="0" err="1" smtClean="0"/>
              <a:t>MB140P94</a:t>
            </a:r>
            <a:endParaRPr lang="en-GB" dirty="0"/>
          </a:p>
          <a:p>
            <a:pPr marL="0" indent="0">
              <a:buNone/>
            </a:pPr>
            <a:r>
              <a:rPr lang="en-GB" dirty="0" smtClean="0"/>
              <a:t>Lectures at Charles University (summer semester).</a:t>
            </a:r>
          </a:p>
          <a:p>
            <a:pPr marL="0" indent="0">
              <a:buNone/>
            </a:pPr>
            <a:r>
              <a:rPr lang="en-GB" dirty="0" smtClean="0"/>
              <a:t>12 Lectures from February to June.</a:t>
            </a:r>
            <a:endParaRPr lang="en-US" dirty="0" smtClean="0"/>
          </a:p>
        </p:txBody>
      </p:sp>
      <p:sp>
        <p:nvSpPr>
          <p:cNvPr id="6" name="Rectangle 5"/>
          <p:cNvSpPr/>
          <p:nvPr/>
        </p:nvSpPr>
        <p:spPr>
          <a:xfrm>
            <a:off x="838200" y="6127234"/>
            <a:ext cx="3992888" cy="461665"/>
          </a:xfrm>
          <a:prstGeom prst="rect">
            <a:avLst/>
          </a:prstGeom>
        </p:spPr>
        <p:txBody>
          <a:bodyPr wrap="none">
            <a:spAutoFit/>
          </a:bodyPr>
          <a:lstStyle/>
          <a:p>
            <a:r>
              <a:rPr lang="en-GB" sz="2400" b="1" dirty="0"/>
              <a:t>daniel.morais@biomed.cas.cz</a:t>
            </a:r>
          </a:p>
        </p:txBody>
      </p:sp>
      <p:pic>
        <p:nvPicPr>
          <p:cNvPr id="7" name="Picture 6"/>
          <p:cNvPicPr/>
          <p:nvPr/>
        </p:nvPicPr>
        <p:blipFill>
          <a:blip r:embed="rId3"/>
          <a:stretch/>
        </p:blipFill>
        <p:spPr>
          <a:xfrm>
            <a:off x="8362457" y="2842176"/>
            <a:ext cx="3630287" cy="2965455"/>
          </a:xfrm>
          <a:prstGeom prst="rect">
            <a:avLst/>
          </a:prstGeom>
          <a:ln>
            <a:noFill/>
          </a:ln>
        </p:spPr>
      </p:pic>
      <p:pic>
        <p:nvPicPr>
          <p:cNvPr id="8" name="Picture 7"/>
          <p:cNvPicPr/>
          <p:nvPr/>
        </p:nvPicPr>
        <p:blipFill>
          <a:blip r:embed="rId4"/>
          <a:stretch/>
        </p:blipFill>
        <p:spPr>
          <a:xfrm>
            <a:off x="9468445" y="2188538"/>
            <a:ext cx="709155" cy="950541"/>
          </a:xfrm>
          <a:prstGeom prst="rect">
            <a:avLst/>
          </a:prstGeom>
          <a:ln>
            <a:noFill/>
          </a:ln>
        </p:spPr>
      </p:pic>
    </p:spTree>
    <p:extLst>
      <p:ext uri="{BB962C8B-B14F-4D97-AF65-F5344CB8AC3E}">
        <p14:creationId xmlns:p14="http://schemas.microsoft.com/office/powerpoint/2010/main" val="172870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6126" t="14738" r="33250" b="42869"/>
          <a:stretch/>
        </p:blipFill>
        <p:spPr>
          <a:xfrm>
            <a:off x="81650" y="23041"/>
            <a:ext cx="6797039" cy="3805137"/>
          </a:xfrm>
          <a:prstGeom prst="rect">
            <a:avLst/>
          </a:prstGeom>
        </p:spPr>
      </p:pic>
      <p:pic>
        <p:nvPicPr>
          <p:cNvPr id="5" name="Picture 4"/>
          <p:cNvPicPr>
            <a:picLocks noChangeAspect="1"/>
          </p:cNvPicPr>
          <p:nvPr/>
        </p:nvPicPr>
        <p:blipFill rotWithShape="1">
          <a:blip r:embed="rId3"/>
          <a:srcRect l="30544" t="62286" r="34936" b="18479"/>
          <a:stretch/>
        </p:blipFill>
        <p:spPr>
          <a:xfrm>
            <a:off x="2881623" y="2478640"/>
            <a:ext cx="8838604" cy="2641999"/>
          </a:xfrm>
          <a:prstGeom prst="rect">
            <a:avLst/>
          </a:prstGeom>
        </p:spPr>
      </p:pic>
      <p:pic>
        <p:nvPicPr>
          <p:cNvPr id="1026" name="Picture 2" descr="Image result for twitter"/>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t="34240" r="9473" b="41440"/>
          <a:stretch/>
        </p:blipFill>
        <p:spPr bwMode="auto">
          <a:xfrm>
            <a:off x="7395713" y="397373"/>
            <a:ext cx="3429000" cy="10445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thur&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8" y="3816191"/>
            <a:ext cx="2121535" cy="21215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018764"/>
            <a:ext cx="2881623" cy="369332"/>
          </a:xfrm>
          <a:prstGeom prst="rect">
            <a:avLst/>
          </a:prstGeom>
        </p:spPr>
        <p:txBody>
          <a:bodyPr wrap="none">
            <a:spAutoFit/>
          </a:bodyPr>
          <a:lstStyle/>
          <a:p>
            <a:r>
              <a:rPr lang="en-GB" dirty="0" err="1"/>
              <a:t>Mothur</a:t>
            </a:r>
            <a:r>
              <a:rPr lang="en-GB" dirty="0"/>
              <a:t> – Cited </a:t>
            </a:r>
            <a:r>
              <a:rPr lang="en-GB" dirty="0" smtClean="0"/>
              <a:t>13,900 </a:t>
            </a:r>
            <a:r>
              <a:rPr lang="en-GB" dirty="0"/>
              <a:t>times</a:t>
            </a:r>
          </a:p>
        </p:txBody>
      </p:sp>
      <p:sp>
        <p:nvSpPr>
          <p:cNvPr id="9" name="Rectangle 8"/>
          <p:cNvSpPr/>
          <p:nvPr/>
        </p:nvSpPr>
        <p:spPr>
          <a:xfrm>
            <a:off x="4199833" y="6095514"/>
            <a:ext cx="7354514" cy="646331"/>
          </a:xfrm>
          <a:prstGeom prst="rect">
            <a:avLst/>
          </a:prstGeom>
        </p:spPr>
        <p:txBody>
          <a:bodyPr wrap="square">
            <a:spAutoFit/>
          </a:bodyPr>
          <a:lstStyle/>
          <a:p>
            <a:r>
              <a:rPr lang="en-GB" dirty="0" err="1">
                <a:solidFill>
                  <a:srgbClr val="222222"/>
                </a:solidFill>
                <a:latin typeface="Arial" panose="020B0604020202020204" pitchFamily="34" charset="0"/>
              </a:rPr>
              <a:t>Schloss</a:t>
            </a:r>
            <a:r>
              <a:rPr lang="en-GB" dirty="0">
                <a:solidFill>
                  <a:srgbClr val="222222"/>
                </a:solidFill>
                <a:latin typeface="Arial" panose="020B0604020202020204" pitchFamily="34" charset="0"/>
              </a:rPr>
              <a:t>, Patrick D., et al. "Introducing </a:t>
            </a:r>
            <a:r>
              <a:rPr lang="en-GB" dirty="0" err="1">
                <a:solidFill>
                  <a:srgbClr val="222222"/>
                </a:solidFill>
                <a:latin typeface="Arial" panose="020B0604020202020204" pitchFamily="34" charset="0"/>
              </a:rPr>
              <a:t>mothur</a:t>
            </a:r>
            <a:r>
              <a:rPr lang="en-GB" dirty="0">
                <a:solidFill>
                  <a:srgbClr val="222222"/>
                </a:solidFill>
                <a:latin typeface="Arial" panose="020B0604020202020204" pitchFamily="34" charset="0"/>
              </a:rPr>
              <a:t>: </a:t>
            </a:r>
            <a:r>
              <a:rPr lang="en-GB" dirty="0" smtClean="0">
                <a:solidFill>
                  <a:srgbClr val="222222"/>
                </a:solidFill>
                <a:latin typeface="Arial" panose="020B0604020202020204" pitchFamily="34" charset="0"/>
              </a:rPr>
              <a:t>open-source…"</a:t>
            </a:r>
            <a:r>
              <a:rPr lang="en-GB" dirty="0">
                <a:solidFill>
                  <a:srgbClr val="222222"/>
                </a:solidFill>
                <a:latin typeface="Arial" panose="020B0604020202020204" pitchFamily="34" charset="0"/>
              </a:rPr>
              <a:t> </a:t>
            </a:r>
            <a:r>
              <a:rPr lang="en-GB" i="1" dirty="0">
                <a:solidFill>
                  <a:srgbClr val="222222"/>
                </a:solidFill>
                <a:latin typeface="Arial" panose="020B0604020202020204" pitchFamily="34" charset="0"/>
              </a:rPr>
              <a:t>Appl. Environ. </a:t>
            </a:r>
            <a:r>
              <a:rPr lang="en-GB" i="1" dirty="0" err="1">
                <a:solidFill>
                  <a:srgbClr val="222222"/>
                </a:solidFill>
                <a:latin typeface="Arial" panose="020B0604020202020204" pitchFamily="34" charset="0"/>
              </a:rPr>
              <a:t>Microbiol</a:t>
            </a:r>
            <a:r>
              <a:rPr lang="en-GB" i="1" dirty="0">
                <a:solidFill>
                  <a:srgbClr val="222222"/>
                </a:solidFill>
                <a:latin typeface="Arial" panose="020B0604020202020204" pitchFamily="34" charset="0"/>
              </a:rPr>
              <a:t>.</a:t>
            </a:r>
            <a:r>
              <a:rPr lang="en-GB" dirty="0">
                <a:solidFill>
                  <a:srgbClr val="222222"/>
                </a:solidFill>
                <a:latin typeface="Arial" panose="020B0604020202020204" pitchFamily="34" charset="0"/>
              </a:rPr>
              <a:t> 75.23 (2009): 7537-7541.</a:t>
            </a:r>
            <a:endParaRPr lang="en-GB" dirty="0"/>
          </a:p>
        </p:txBody>
      </p:sp>
    </p:spTree>
    <p:extLst>
      <p:ext uri="{BB962C8B-B14F-4D97-AF65-F5344CB8AC3E}">
        <p14:creationId xmlns:p14="http://schemas.microsoft.com/office/powerpoint/2010/main" val="3704184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6126" t="14738" r="33250" b="42869"/>
          <a:stretch/>
        </p:blipFill>
        <p:spPr>
          <a:xfrm>
            <a:off x="81650" y="23041"/>
            <a:ext cx="6797039" cy="3805137"/>
          </a:xfrm>
          <a:prstGeom prst="rect">
            <a:avLst/>
          </a:prstGeom>
        </p:spPr>
      </p:pic>
      <p:pic>
        <p:nvPicPr>
          <p:cNvPr id="5" name="Picture 4"/>
          <p:cNvPicPr>
            <a:picLocks noChangeAspect="1"/>
          </p:cNvPicPr>
          <p:nvPr/>
        </p:nvPicPr>
        <p:blipFill rotWithShape="1">
          <a:blip r:embed="rId3"/>
          <a:srcRect l="30544" t="62286" r="34936" b="18479"/>
          <a:stretch/>
        </p:blipFill>
        <p:spPr>
          <a:xfrm>
            <a:off x="2881623" y="2478640"/>
            <a:ext cx="8838604" cy="2641999"/>
          </a:xfrm>
          <a:prstGeom prst="rect">
            <a:avLst/>
          </a:prstGeom>
        </p:spPr>
      </p:pic>
      <p:pic>
        <p:nvPicPr>
          <p:cNvPr id="1026" name="Picture 2" descr="Image result for twitter"/>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t="34240" r="9473" b="41440"/>
          <a:stretch/>
        </p:blipFill>
        <p:spPr bwMode="auto">
          <a:xfrm>
            <a:off x="7395713" y="397373"/>
            <a:ext cx="3429000" cy="104450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833358" y="4175760"/>
            <a:ext cx="2682242" cy="228600"/>
          </a:xfrm>
          <a:prstGeom prst="roundRect">
            <a:avLst/>
          </a:prstGeom>
          <a:solidFill>
            <a:schemeClr val="accent4">
              <a:alpha val="34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52" name="Picture 4" descr="Image result for mothur&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8" y="3816191"/>
            <a:ext cx="2121535" cy="21215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018764"/>
            <a:ext cx="2881623" cy="369332"/>
          </a:xfrm>
          <a:prstGeom prst="rect">
            <a:avLst/>
          </a:prstGeom>
        </p:spPr>
        <p:txBody>
          <a:bodyPr wrap="none">
            <a:spAutoFit/>
          </a:bodyPr>
          <a:lstStyle/>
          <a:p>
            <a:r>
              <a:rPr lang="en-GB" dirty="0" err="1"/>
              <a:t>Mothur</a:t>
            </a:r>
            <a:r>
              <a:rPr lang="en-GB" dirty="0"/>
              <a:t> – Cited </a:t>
            </a:r>
            <a:r>
              <a:rPr lang="en-GB" dirty="0" smtClean="0"/>
              <a:t>13,900 </a:t>
            </a:r>
            <a:r>
              <a:rPr lang="en-GB" dirty="0"/>
              <a:t>times</a:t>
            </a:r>
          </a:p>
        </p:txBody>
      </p:sp>
      <p:sp>
        <p:nvSpPr>
          <p:cNvPr id="9" name="Rectangle 8"/>
          <p:cNvSpPr/>
          <p:nvPr/>
        </p:nvSpPr>
        <p:spPr>
          <a:xfrm>
            <a:off x="4199833" y="6095514"/>
            <a:ext cx="7354514" cy="646331"/>
          </a:xfrm>
          <a:prstGeom prst="rect">
            <a:avLst/>
          </a:prstGeom>
        </p:spPr>
        <p:txBody>
          <a:bodyPr wrap="square">
            <a:spAutoFit/>
          </a:bodyPr>
          <a:lstStyle/>
          <a:p>
            <a:r>
              <a:rPr lang="en-GB" dirty="0" err="1">
                <a:solidFill>
                  <a:srgbClr val="222222"/>
                </a:solidFill>
                <a:latin typeface="Arial" panose="020B0604020202020204" pitchFamily="34" charset="0"/>
              </a:rPr>
              <a:t>Schloss</a:t>
            </a:r>
            <a:r>
              <a:rPr lang="en-GB" dirty="0">
                <a:solidFill>
                  <a:srgbClr val="222222"/>
                </a:solidFill>
                <a:latin typeface="Arial" panose="020B0604020202020204" pitchFamily="34" charset="0"/>
              </a:rPr>
              <a:t>, Patrick D., et al. "Introducing </a:t>
            </a:r>
            <a:r>
              <a:rPr lang="en-GB" dirty="0" err="1">
                <a:solidFill>
                  <a:srgbClr val="222222"/>
                </a:solidFill>
                <a:latin typeface="Arial" panose="020B0604020202020204" pitchFamily="34" charset="0"/>
              </a:rPr>
              <a:t>mothur</a:t>
            </a:r>
            <a:r>
              <a:rPr lang="en-GB" dirty="0">
                <a:solidFill>
                  <a:srgbClr val="222222"/>
                </a:solidFill>
                <a:latin typeface="Arial" panose="020B0604020202020204" pitchFamily="34" charset="0"/>
              </a:rPr>
              <a:t>: </a:t>
            </a:r>
            <a:r>
              <a:rPr lang="en-GB" dirty="0" smtClean="0">
                <a:solidFill>
                  <a:srgbClr val="222222"/>
                </a:solidFill>
                <a:latin typeface="Arial" panose="020B0604020202020204" pitchFamily="34" charset="0"/>
              </a:rPr>
              <a:t>open-source…"</a:t>
            </a:r>
            <a:r>
              <a:rPr lang="en-GB" dirty="0">
                <a:solidFill>
                  <a:srgbClr val="222222"/>
                </a:solidFill>
                <a:latin typeface="Arial" panose="020B0604020202020204" pitchFamily="34" charset="0"/>
              </a:rPr>
              <a:t> </a:t>
            </a:r>
            <a:r>
              <a:rPr lang="en-GB" i="1" dirty="0">
                <a:solidFill>
                  <a:srgbClr val="222222"/>
                </a:solidFill>
                <a:latin typeface="Arial" panose="020B0604020202020204" pitchFamily="34" charset="0"/>
              </a:rPr>
              <a:t>Appl. Environ. </a:t>
            </a:r>
            <a:r>
              <a:rPr lang="en-GB" i="1" dirty="0" err="1">
                <a:solidFill>
                  <a:srgbClr val="222222"/>
                </a:solidFill>
                <a:latin typeface="Arial" panose="020B0604020202020204" pitchFamily="34" charset="0"/>
              </a:rPr>
              <a:t>Microbiol</a:t>
            </a:r>
            <a:r>
              <a:rPr lang="en-GB" i="1" dirty="0">
                <a:solidFill>
                  <a:srgbClr val="222222"/>
                </a:solidFill>
                <a:latin typeface="Arial" panose="020B0604020202020204" pitchFamily="34" charset="0"/>
              </a:rPr>
              <a:t>.</a:t>
            </a:r>
            <a:r>
              <a:rPr lang="en-GB" dirty="0">
                <a:solidFill>
                  <a:srgbClr val="222222"/>
                </a:solidFill>
                <a:latin typeface="Arial" panose="020B0604020202020204" pitchFamily="34" charset="0"/>
              </a:rPr>
              <a:t> 75.23 (2009): 7537-7541.</a:t>
            </a:r>
            <a:endParaRPr lang="en-GB" dirty="0"/>
          </a:p>
        </p:txBody>
      </p:sp>
    </p:spTree>
    <p:extLst>
      <p:ext uri="{BB962C8B-B14F-4D97-AF65-F5344CB8AC3E}">
        <p14:creationId xmlns:p14="http://schemas.microsoft.com/office/powerpoint/2010/main" val="3923795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Picture 2" descr="http://www.teste-dds.ufv.br/portalufvnovo/wp-content/uploads/2011/09/ufv.jpg"/>
          <p:cNvPicPr>
            <a:picLocks noChangeAspect="1" noChangeArrowheads="1"/>
          </p:cNvPicPr>
          <p:nvPr/>
        </p:nvPicPr>
        <p:blipFill>
          <a:blip r:embed="rId3" cstate="print"/>
          <a:srcRect/>
          <a:stretch>
            <a:fillRect/>
          </a:stretch>
        </p:blipFill>
        <p:spPr bwMode="auto">
          <a:xfrm>
            <a:off x="2711624" y="476672"/>
            <a:ext cx="8140290" cy="5426861"/>
          </a:xfrm>
          <a:prstGeom prst="rect">
            <a:avLst/>
          </a:prstGeom>
          <a:noFill/>
        </p:spPr>
      </p:pic>
      <p:sp>
        <p:nvSpPr>
          <p:cNvPr id="5" name="Retângulo 4"/>
          <p:cNvSpPr/>
          <p:nvPr/>
        </p:nvSpPr>
        <p:spPr>
          <a:xfrm>
            <a:off x="6279914" y="5888253"/>
            <a:ext cx="4572000" cy="646331"/>
          </a:xfrm>
          <a:prstGeom prst="rect">
            <a:avLst/>
          </a:prstGeom>
        </p:spPr>
        <p:txBody>
          <a:bodyPr>
            <a:spAutoFit/>
          </a:bodyPr>
          <a:lstStyle/>
          <a:p>
            <a:pPr algn="r"/>
            <a:r>
              <a:rPr lang="pt-BR" dirty="0"/>
              <a:t>Artur Bernardes </a:t>
            </a:r>
            <a:r>
              <a:rPr lang="pt-BR" dirty="0" err="1"/>
              <a:t>Building</a:t>
            </a:r>
            <a:endParaRPr lang="pt-BR" dirty="0"/>
          </a:p>
          <a:p>
            <a:pPr algn="r"/>
            <a:r>
              <a:rPr lang="pt-BR" dirty="0"/>
              <a:t>Federal </a:t>
            </a:r>
            <a:r>
              <a:rPr lang="pt-BR" dirty="0" err="1"/>
              <a:t>University</a:t>
            </a:r>
            <a:r>
              <a:rPr lang="pt-BR" dirty="0"/>
              <a:t> </a:t>
            </a:r>
            <a:r>
              <a:rPr lang="pt-BR" dirty="0" err="1"/>
              <a:t>of</a:t>
            </a:r>
            <a:r>
              <a:rPr lang="pt-BR" dirty="0"/>
              <a:t> </a:t>
            </a:r>
            <a:r>
              <a:rPr lang="pt-BR" dirty="0" smtClean="0"/>
              <a:t>Viçosa - </a:t>
            </a:r>
            <a:r>
              <a:rPr lang="pt-BR" dirty="0" err="1" smtClean="0"/>
              <a:t>Brazil</a:t>
            </a:r>
            <a:endParaRPr lang="pt-BR" dirty="0"/>
          </a:p>
        </p:txBody>
      </p:sp>
      <p:pic>
        <p:nvPicPr>
          <p:cNvPr id="3074" name="Picture 2" descr="Image result for minas gerais state in the map of Brazil Viç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129841"/>
            <a:ext cx="3322713" cy="25755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105834"/>
            <a:ext cx="2589076" cy="646331"/>
          </a:xfrm>
          <a:prstGeom prst="rect">
            <a:avLst/>
          </a:prstGeom>
        </p:spPr>
        <p:txBody>
          <a:bodyPr wrap="square">
            <a:spAutoFit/>
          </a:bodyPr>
          <a:lstStyle/>
          <a:p>
            <a:pPr algn="ctr"/>
            <a:r>
              <a:rPr lang="en-GB" dirty="0" smtClean="0"/>
              <a:t>Masters</a:t>
            </a:r>
            <a:r>
              <a:rPr lang="en-GB" baseline="0" dirty="0" smtClean="0"/>
              <a:t> and PhD in Agricultural Microbiology.</a:t>
            </a:r>
            <a:endParaRPr lang="en-GB" dirty="0"/>
          </a:p>
        </p:txBody>
      </p:sp>
    </p:spTree>
    <p:extLst>
      <p:ext uri="{BB962C8B-B14F-4D97-AF65-F5344CB8AC3E}">
        <p14:creationId xmlns:p14="http://schemas.microsoft.com/office/powerpoint/2010/main" val="1218307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6325" y="130622"/>
            <a:ext cx="9004819" cy="850106"/>
          </a:xfrm>
        </p:spPr>
        <p:txBody>
          <a:bodyPr>
            <a:normAutofit fontScale="90000"/>
          </a:bodyPr>
          <a:lstStyle/>
          <a:p>
            <a:r>
              <a:rPr lang="pt-BR" dirty="0" smtClean="0"/>
              <a:t>My first real contact with bioinformatics</a:t>
            </a:r>
            <a:endParaRPr lang="pt-BR"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780" y="3003886"/>
            <a:ext cx="5068058" cy="3040835"/>
          </a:xfrm>
          <a:prstGeom prst="rect">
            <a:avLst/>
          </a:prstGeom>
          <a:ln>
            <a:solidFill>
              <a:schemeClr val="tx1"/>
            </a:solidFill>
          </a:ln>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3944" y="271258"/>
            <a:ext cx="1746454" cy="1746454"/>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8" y="1144485"/>
            <a:ext cx="5025897" cy="2741398"/>
          </a:xfrm>
          <a:prstGeom prst="rect">
            <a:avLst/>
          </a:prstGeom>
          <a:ln>
            <a:solidFill>
              <a:schemeClr val="tx1"/>
            </a:solidFill>
          </a:ln>
        </p:spPr>
      </p:pic>
      <p:sp>
        <p:nvSpPr>
          <p:cNvPr id="3" name="Retângulo 2"/>
          <p:cNvSpPr/>
          <p:nvPr/>
        </p:nvSpPr>
        <p:spPr>
          <a:xfrm>
            <a:off x="3070118" y="3916046"/>
            <a:ext cx="2363147" cy="369332"/>
          </a:xfrm>
          <a:prstGeom prst="rect">
            <a:avLst/>
          </a:prstGeom>
        </p:spPr>
        <p:txBody>
          <a:bodyPr wrap="none">
            <a:spAutoFit/>
          </a:bodyPr>
          <a:lstStyle/>
          <a:p>
            <a:pPr algn="r"/>
            <a:r>
              <a:rPr lang="pt-BR" dirty="0" err="1"/>
              <a:t>Jenkinson</a:t>
            </a:r>
            <a:r>
              <a:rPr lang="pt-BR" dirty="0"/>
              <a:t> </a:t>
            </a:r>
            <a:r>
              <a:rPr lang="pt-BR" dirty="0" err="1" smtClean="0"/>
              <a:t>Building</a:t>
            </a:r>
            <a:r>
              <a:rPr lang="pt-BR" dirty="0" smtClean="0"/>
              <a:t> - UK</a:t>
            </a:r>
            <a:endParaRPr lang="pt-BR" dirty="0"/>
          </a:p>
        </p:txBody>
      </p:sp>
      <p:sp>
        <p:nvSpPr>
          <p:cNvPr id="9" name="Retângulo 8"/>
          <p:cNvSpPr/>
          <p:nvPr/>
        </p:nvSpPr>
        <p:spPr>
          <a:xfrm>
            <a:off x="6230780" y="6044721"/>
            <a:ext cx="5130827" cy="646331"/>
          </a:xfrm>
          <a:prstGeom prst="rect">
            <a:avLst/>
          </a:prstGeom>
        </p:spPr>
        <p:txBody>
          <a:bodyPr wrap="square">
            <a:spAutoFit/>
          </a:bodyPr>
          <a:lstStyle/>
          <a:p>
            <a:pPr algn="r"/>
            <a:r>
              <a:rPr lang="pt-BR" dirty="0" err="1" smtClean="0"/>
              <a:t>Rothamsted</a:t>
            </a:r>
            <a:r>
              <a:rPr lang="pt-BR" dirty="0" smtClean="0"/>
              <a:t> </a:t>
            </a:r>
            <a:r>
              <a:rPr lang="pt-BR" dirty="0" err="1" smtClean="0"/>
              <a:t>long</a:t>
            </a:r>
            <a:r>
              <a:rPr lang="pt-BR" dirty="0" smtClean="0"/>
              <a:t> </a:t>
            </a:r>
            <a:r>
              <a:rPr lang="pt-BR" dirty="0" err="1" smtClean="0"/>
              <a:t>term</a:t>
            </a:r>
            <a:r>
              <a:rPr lang="pt-BR" dirty="0" smtClean="0"/>
              <a:t> </a:t>
            </a:r>
            <a:r>
              <a:rPr lang="pt-BR" dirty="0" err="1" smtClean="0"/>
              <a:t>agicultural</a:t>
            </a:r>
            <a:r>
              <a:rPr lang="pt-BR" dirty="0" smtClean="0"/>
              <a:t> </a:t>
            </a:r>
            <a:r>
              <a:rPr lang="pt-BR" dirty="0" err="1" smtClean="0"/>
              <a:t>experiment</a:t>
            </a:r>
            <a:r>
              <a:rPr lang="pt-BR" dirty="0" smtClean="0"/>
              <a:t> – UK. (</a:t>
            </a:r>
            <a:r>
              <a:rPr lang="pt-BR" dirty="0" err="1" smtClean="0"/>
              <a:t>since</a:t>
            </a:r>
            <a:r>
              <a:rPr lang="pt-BR" dirty="0" smtClean="0"/>
              <a:t> 1842)</a:t>
            </a:r>
            <a:endParaRPr lang="pt-BR"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68" y="4119360"/>
            <a:ext cx="1356214" cy="1488528"/>
          </a:xfrm>
          <a:prstGeom prst="rect">
            <a:avLst/>
          </a:prstGeom>
        </p:spPr>
      </p:pic>
      <p:sp>
        <p:nvSpPr>
          <p:cNvPr id="10" name="Retângulo 9"/>
          <p:cNvSpPr/>
          <p:nvPr/>
        </p:nvSpPr>
        <p:spPr>
          <a:xfrm>
            <a:off x="307898" y="5567816"/>
            <a:ext cx="2781852" cy="923330"/>
          </a:xfrm>
          <a:prstGeom prst="rect">
            <a:avLst/>
          </a:prstGeom>
        </p:spPr>
        <p:txBody>
          <a:bodyPr wrap="none">
            <a:spAutoFit/>
          </a:bodyPr>
          <a:lstStyle/>
          <a:p>
            <a:r>
              <a:rPr lang="pt-BR" dirty="0" err="1" smtClean="0"/>
              <a:t>Penny</a:t>
            </a:r>
            <a:r>
              <a:rPr lang="pt-BR" dirty="0" smtClean="0"/>
              <a:t> </a:t>
            </a:r>
            <a:r>
              <a:rPr lang="pt-BR" dirty="0" err="1" smtClean="0"/>
              <a:t>Hirsch</a:t>
            </a:r>
            <a:endParaRPr lang="pt-BR" dirty="0"/>
          </a:p>
          <a:p>
            <a:r>
              <a:rPr lang="pt-BR" dirty="0" smtClean="0"/>
              <a:t>Microbial Ecology group</a:t>
            </a:r>
          </a:p>
          <a:p>
            <a:r>
              <a:rPr lang="pt-BR" dirty="0" err="1" smtClean="0"/>
              <a:t>Department</a:t>
            </a:r>
            <a:r>
              <a:rPr lang="pt-BR" dirty="0" smtClean="0"/>
              <a:t> </a:t>
            </a:r>
            <a:r>
              <a:rPr lang="pt-BR" dirty="0" err="1" smtClean="0"/>
              <a:t>of</a:t>
            </a:r>
            <a:r>
              <a:rPr lang="pt-BR" dirty="0" smtClean="0"/>
              <a:t> </a:t>
            </a:r>
            <a:r>
              <a:rPr lang="pt-BR" dirty="0" err="1" smtClean="0"/>
              <a:t>AgroEcology</a:t>
            </a:r>
            <a:endParaRPr lang="pt-BR" dirty="0"/>
          </a:p>
        </p:txBody>
      </p:sp>
    </p:spTree>
    <p:extLst>
      <p:ext uri="{BB962C8B-B14F-4D97-AF65-F5344CB8AC3E}">
        <p14:creationId xmlns:p14="http://schemas.microsoft.com/office/powerpoint/2010/main" val="1305312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303" y="160880"/>
            <a:ext cx="4262434" cy="582127"/>
          </a:xfrm>
        </p:spPr>
        <p:txBody>
          <a:bodyPr/>
          <a:lstStyle/>
          <a:p>
            <a:pPr marL="0" indent="0">
              <a:buNone/>
            </a:pPr>
            <a:r>
              <a:rPr lang="en-GB" dirty="0" smtClean="0"/>
              <a:t>Microbial ecology</a:t>
            </a:r>
            <a:endParaRPr lang="en-GB"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00" y="899062"/>
            <a:ext cx="3409598" cy="29127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3076" b="66800"/>
          <a:stretch/>
        </p:blipFill>
        <p:spPr>
          <a:xfrm>
            <a:off x="7488917" y="3299878"/>
            <a:ext cx="2309417" cy="1698211"/>
          </a:xfrm>
          <a:prstGeom prst="rect">
            <a:avLst/>
          </a:prstGeom>
        </p:spPr>
      </p:pic>
      <p:sp>
        <p:nvSpPr>
          <p:cNvPr id="8" name="Right Arrow 7"/>
          <p:cNvSpPr/>
          <p:nvPr/>
        </p:nvSpPr>
        <p:spPr>
          <a:xfrm rot="21441029">
            <a:off x="4523975" y="892212"/>
            <a:ext cx="1230977" cy="385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Resultado de imagem para petri d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8275" y="224177"/>
            <a:ext cx="2522603" cy="18919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161358" y="2052137"/>
            <a:ext cx="1102994" cy="307777"/>
          </a:xfrm>
          <a:prstGeom prst="rect">
            <a:avLst/>
          </a:prstGeom>
        </p:spPr>
        <p:txBody>
          <a:bodyPr wrap="none">
            <a:spAutoFit/>
          </a:bodyPr>
          <a:lstStyle/>
          <a:p>
            <a:r>
              <a:rPr lang="en-GB" sz="1400" dirty="0" err="1"/>
              <a:t>Gettyimages</a:t>
            </a:r>
            <a:endParaRPr lang="en-GB" sz="1400"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974" t="16969" r="88288" b="16818"/>
          <a:stretch/>
        </p:blipFill>
        <p:spPr>
          <a:xfrm>
            <a:off x="4471966" y="4223520"/>
            <a:ext cx="1080120" cy="2016224"/>
          </a:xfrm>
          <a:prstGeom prst="rect">
            <a:avLst/>
          </a:prstGeom>
          <a:ln w="28575">
            <a:solidFill>
              <a:schemeClr val="tx1"/>
            </a:solidFill>
          </a:ln>
        </p:spPr>
      </p:pic>
      <p:sp>
        <p:nvSpPr>
          <p:cNvPr id="15" name="Right Arrow 14"/>
          <p:cNvSpPr/>
          <p:nvPr/>
        </p:nvSpPr>
        <p:spPr>
          <a:xfrm>
            <a:off x="5798553" y="4308998"/>
            <a:ext cx="749041" cy="316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ângulo 6"/>
          <p:cNvSpPr/>
          <p:nvPr/>
        </p:nvSpPr>
        <p:spPr>
          <a:xfrm>
            <a:off x="6312024" y="2412177"/>
            <a:ext cx="3923928" cy="58477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1600" dirty="0"/>
              <a:t>The phenomenon of microbial </a:t>
            </a:r>
            <a:r>
              <a:rPr lang="en-US" sz="1600" dirty="0" err="1"/>
              <a:t>uncultivability</a:t>
            </a:r>
            <a:r>
              <a:rPr lang="en-US" sz="1600" dirty="0"/>
              <a:t>. </a:t>
            </a:r>
            <a:r>
              <a:rPr lang="en-US" sz="1600" dirty="0" err="1" smtClean="0"/>
              <a:t>Curr</a:t>
            </a:r>
            <a:r>
              <a:rPr lang="en-US" sz="1600" dirty="0" smtClean="0"/>
              <a:t> </a:t>
            </a:r>
            <a:r>
              <a:rPr lang="en-US" sz="1600" dirty="0" err="1"/>
              <a:t>Opin</a:t>
            </a:r>
            <a:r>
              <a:rPr lang="en-US" sz="1600" dirty="0"/>
              <a:t> </a:t>
            </a:r>
            <a:r>
              <a:rPr lang="en-US" sz="1600" dirty="0" err="1"/>
              <a:t>Microbiol</a:t>
            </a:r>
            <a:r>
              <a:rPr lang="en-US" sz="1600" dirty="0"/>
              <a:t>. </a:t>
            </a:r>
            <a:r>
              <a:rPr lang="en-US" sz="1600" dirty="0" smtClean="0"/>
              <a:t>2</a:t>
            </a:r>
            <a:r>
              <a:rPr lang="pt-BR" sz="1600" dirty="0" smtClean="0"/>
              <a:t>013. Oct;16(5</a:t>
            </a:r>
            <a:r>
              <a:rPr lang="pt-BR" sz="1600" dirty="0"/>
              <a:t>):636-42</a:t>
            </a:r>
          </a:p>
        </p:txBody>
      </p:sp>
      <p:sp>
        <p:nvSpPr>
          <p:cNvPr id="2" name="Rectangle 1"/>
          <p:cNvSpPr/>
          <p:nvPr/>
        </p:nvSpPr>
        <p:spPr>
          <a:xfrm>
            <a:off x="9237557" y="623805"/>
            <a:ext cx="3195147" cy="338554"/>
          </a:xfrm>
          <a:prstGeom prst="rect">
            <a:avLst/>
          </a:prstGeom>
        </p:spPr>
        <p:txBody>
          <a:bodyPr wrap="square">
            <a:spAutoFit/>
          </a:bodyPr>
          <a:lstStyle/>
          <a:p>
            <a:r>
              <a:rPr lang="en-GB" sz="1600" dirty="0"/>
              <a:t>“The great plate count </a:t>
            </a:r>
            <a:r>
              <a:rPr lang="en-GB" sz="1600" dirty="0" smtClean="0"/>
              <a:t>anomaly”</a:t>
            </a:r>
            <a:endParaRPr lang="en-GB" sz="1600" dirty="0"/>
          </a:p>
        </p:txBody>
      </p:sp>
      <p:sp>
        <p:nvSpPr>
          <p:cNvPr id="11" name="Right Arrow 10"/>
          <p:cNvSpPr/>
          <p:nvPr/>
        </p:nvSpPr>
        <p:spPr>
          <a:xfrm rot="2443139">
            <a:off x="1617641" y="4121338"/>
            <a:ext cx="784222" cy="204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Espaço Reservado para Conteúdo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4992" y="4723983"/>
            <a:ext cx="1663266" cy="1313163"/>
          </a:xfrm>
          <a:prstGeom prst="rect">
            <a:avLst/>
          </a:prstGeom>
        </p:spPr>
      </p:pic>
      <p:sp>
        <p:nvSpPr>
          <p:cNvPr id="20" name="Right Arrow 19"/>
          <p:cNvSpPr/>
          <p:nvPr/>
        </p:nvSpPr>
        <p:spPr>
          <a:xfrm>
            <a:off x="3718307" y="4986159"/>
            <a:ext cx="608521" cy="23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894898" y="1399542"/>
            <a:ext cx="2449297" cy="584775"/>
          </a:xfrm>
          <a:prstGeom prst="rect">
            <a:avLst/>
          </a:prstGeom>
        </p:spPr>
        <p:txBody>
          <a:bodyPr wrap="square">
            <a:spAutoFit/>
          </a:bodyPr>
          <a:lstStyle/>
          <a:p>
            <a:pPr algn="ctr"/>
            <a:r>
              <a:rPr lang="en-GB" sz="1600" b="1" dirty="0"/>
              <a:t>Classical microbiology </a:t>
            </a:r>
            <a:r>
              <a:rPr lang="en-GB" sz="1600" b="1" dirty="0" smtClean="0"/>
              <a:t>methods</a:t>
            </a:r>
            <a:endParaRPr lang="en-GB" sz="1600" b="1" dirty="0"/>
          </a:p>
        </p:txBody>
      </p:sp>
      <p:sp>
        <p:nvSpPr>
          <p:cNvPr id="10" name="Rectangle 9"/>
          <p:cNvSpPr/>
          <p:nvPr/>
        </p:nvSpPr>
        <p:spPr>
          <a:xfrm>
            <a:off x="213177" y="4187428"/>
            <a:ext cx="1711815" cy="369332"/>
          </a:xfrm>
          <a:prstGeom prst="rect">
            <a:avLst/>
          </a:prstGeom>
        </p:spPr>
        <p:txBody>
          <a:bodyPr wrap="none">
            <a:spAutoFit/>
          </a:bodyPr>
          <a:lstStyle/>
          <a:p>
            <a:r>
              <a:rPr lang="en-GB" dirty="0"/>
              <a:t>Isolation of DNA</a:t>
            </a:r>
          </a:p>
        </p:txBody>
      </p:sp>
      <p:sp>
        <p:nvSpPr>
          <p:cNvPr id="21" name="Rectangle 20"/>
          <p:cNvSpPr/>
          <p:nvPr/>
        </p:nvSpPr>
        <p:spPr>
          <a:xfrm>
            <a:off x="2128066" y="6091084"/>
            <a:ext cx="1268296" cy="369332"/>
          </a:xfrm>
          <a:prstGeom prst="rect">
            <a:avLst/>
          </a:prstGeom>
        </p:spPr>
        <p:txBody>
          <a:bodyPr wrap="none">
            <a:spAutoFit/>
          </a:bodyPr>
          <a:lstStyle/>
          <a:p>
            <a:r>
              <a:rPr lang="en-GB" dirty="0" smtClean="0"/>
              <a:t>Sequencing</a:t>
            </a:r>
            <a:endParaRPr lang="en-GB" dirty="0"/>
          </a:p>
        </p:txBody>
      </p:sp>
      <p:pic>
        <p:nvPicPr>
          <p:cNvPr id="5" name="Picture 4"/>
          <p:cNvPicPr>
            <a:picLocks noChangeAspect="1"/>
          </p:cNvPicPr>
          <p:nvPr/>
        </p:nvPicPr>
        <p:blipFill rotWithShape="1">
          <a:blip r:embed="rId8"/>
          <a:srcRect l="21694" t="20108" r="56420" b="44320"/>
          <a:stretch/>
        </p:blipFill>
        <p:spPr>
          <a:xfrm>
            <a:off x="6558451" y="4986159"/>
            <a:ext cx="1838364" cy="1602968"/>
          </a:xfrm>
          <a:prstGeom prst="rect">
            <a:avLst/>
          </a:prstGeom>
        </p:spPr>
      </p:pic>
      <p:pic>
        <p:nvPicPr>
          <p:cNvPr id="31" name="Picture 30"/>
          <p:cNvPicPr>
            <a:picLocks noChangeAspect="1"/>
          </p:cNvPicPr>
          <p:nvPr/>
        </p:nvPicPr>
        <p:blipFill rotWithShape="1">
          <a:blip r:embed="rId8"/>
          <a:srcRect l="57511" t="20108" r="22056" b="44320"/>
          <a:stretch/>
        </p:blipFill>
        <p:spPr>
          <a:xfrm>
            <a:off x="9264352" y="4755660"/>
            <a:ext cx="1854142" cy="1731679"/>
          </a:xfrm>
          <a:prstGeom prst="rect">
            <a:avLst/>
          </a:prstGeom>
        </p:spPr>
      </p:pic>
    </p:spTree>
    <p:extLst>
      <p:ext uri="{BB962C8B-B14F-4D97-AF65-F5344CB8AC3E}">
        <p14:creationId xmlns:p14="http://schemas.microsoft.com/office/powerpoint/2010/main" val="4027748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4624"/>
            <a:ext cx="10972800" cy="1143000"/>
          </a:xfrm>
        </p:spPr>
        <p:txBody>
          <a:bodyPr/>
          <a:lstStyle/>
          <a:p>
            <a:r>
              <a:rPr lang="cs-CZ" dirty="0" smtClean="0"/>
              <a:t>Hi</a:t>
            </a:r>
            <a:r>
              <a:rPr lang="en-GB" dirty="0" err="1" smtClean="0"/>
              <a:t>gh</a:t>
            </a:r>
            <a:r>
              <a:rPr lang="en-GB" dirty="0" smtClean="0"/>
              <a:t>-throughput</a:t>
            </a:r>
            <a:r>
              <a:rPr lang="pt-BR" dirty="0" smtClean="0"/>
              <a:t> sequencing</a:t>
            </a:r>
            <a:endParaRPr lang="pt-BR" dirty="0"/>
          </a:p>
        </p:txBody>
      </p:sp>
      <p:pic>
        <p:nvPicPr>
          <p:cNvPr id="5" name="Espaço Reservado para Conteú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9296" y="1333108"/>
            <a:ext cx="2938323" cy="2319832"/>
          </a:xfr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14091" r="11476"/>
          <a:stretch/>
        </p:blipFill>
        <p:spPr>
          <a:xfrm>
            <a:off x="3880447" y="1187624"/>
            <a:ext cx="2520281" cy="2448527"/>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200" y="908720"/>
            <a:ext cx="3830360" cy="3763244"/>
          </a:xfrm>
          <a:prstGeom prst="rect">
            <a:avLst/>
          </a:prstGeom>
        </p:spPr>
      </p:pic>
      <p:sp>
        <p:nvSpPr>
          <p:cNvPr id="9" name="Retângulo 8"/>
          <p:cNvSpPr/>
          <p:nvPr/>
        </p:nvSpPr>
        <p:spPr>
          <a:xfrm>
            <a:off x="159296" y="3707740"/>
            <a:ext cx="1744388" cy="369332"/>
          </a:xfrm>
          <a:prstGeom prst="rect">
            <a:avLst/>
          </a:prstGeom>
        </p:spPr>
        <p:txBody>
          <a:bodyPr wrap="none">
            <a:spAutoFit/>
          </a:bodyPr>
          <a:lstStyle/>
          <a:p>
            <a:r>
              <a:rPr lang="pt-BR" b="1" dirty="0" err="1" smtClean="0"/>
              <a:t>Illumina</a:t>
            </a:r>
            <a:r>
              <a:rPr lang="pt-BR" b="1" dirty="0" smtClean="0"/>
              <a:t> - </a:t>
            </a:r>
            <a:r>
              <a:rPr lang="pt-BR" b="1" dirty="0" err="1"/>
              <a:t>MiSeq</a:t>
            </a:r>
            <a:endParaRPr lang="pt-BR" b="1" dirty="0"/>
          </a:p>
        </p:txBody>
      </p:sp>
      <p:sp>
        <p:nvSpPr>
          <p:cNvPr id="10" name="Retângulo 9"/>
          <p:cNvSpPr/>
          <p:nvPr/>
        </p:nvSpPr>
        <p:spPr>
          <a:xfrm>
            <a:off x="3965484" y="3700499"/>
            <a:ext cx="2416046" cy="369332"/>
          </a:xfrm>
          <a:prstGeom prst="rect">
            <a:avLst/>
          </a:prstGeom>
        </p:spPr>
        <p:txBody>
          <a:bodyPr wrap="none">
            <a:spAutoFit/>
          </a:bodyPr>
          <a:lstStyle/>
          <a:p>
            <a:r>
              <a:rPr lang="pt-BR" b="1" dirty="0" err="1" smtClean="0"/>
              <a:t>Thermo</a:t>
            </a:r>
            <a:r>
              <a:rPr lang="pt-BR" b="1" dirty="0" smtClean="0"/>
              <a:t> Fischer - </a:t>
            </a:r>
            <a:r>
              <a:rPr lang="pt-BR" b="1" dirty="0" err="1" smtClean="0"/>
              <a:t>Ion</a:t>
            </a:r>
            <a:r>
              <a:rPr lang="pt-BR" b="1" dirty="0" smtClean="0"/>
              <a:t> S5</a:t>
            </a:r>
            <a:endParaRPr lang="pt-BR" b="1" dirty="0"/>
          </a:p>
        </p:txBody>
      </p:sp>
      <p:sp>
        <p:nvSpPr>
          <p:cNvPr id="12" name="Retângulo 11"/>
          <p:cNvSpPr/>
          <p:nvPr/>
        </p:nvSpPr>
        <p:spPr>
          <a:xfrm>
            <a:off x="2046055" y="6271418"/>
            <a:ext cx="2684517" cy="369332"/>
          </a:xfrm>
          <a:prstGeom prst="rect">
            <a:avLst/>
          </a:prstGeom>
        </p:spPr>
        <p:txBody>
          <a:bodyPr wrap="none">
            <a:spAutoFit/>
          </a:bodyPr>
          <a:lstStyle/>
          <a:p>
            <a:r>
              <a:rPr lang="pt-BR" b="1" dirty="0" smtClean="0"/>
              <a:t>Oxford </a:t>
            </a:r>
            <a:r>
              <a:rPr lang="pt-BR" b="1" dirty="0" err="1" smtClean="0"/>
              <a:t>nanopore</a:t>
            </a:r>
            <a:r>
              <a:rPr lang="pt-BR" b="1" dirty="0" smtClean="0"/>
              <a:t> - </a:t>
            </a:r>
            <a:r>
              <a:rPr lang="pt-BR" b="1" dirty="0" err="1" smtClean="0"/>
              <a:t>MinIon</a:t>
            </a:r>
            <a:endParaRPr lang="pt-BR" b="1"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6055" y="4237001"/>
            <a:ext cx="2910983" cy="2095908"/>
          </a:xfrm>
          <a:prstGeom prst="rect">
            <a:avLst/>
          </a:prstGeom>
        </p:spPr>
      </p:pic>
      <p:sp>
        <p:nvSpPr>
          <p:cNvPr id="13" name="Retângulo 12"/>
          <p:cNvSpPr/>
          <p:nvPr/>
        </p:nvSpPr>
        <p:spPr>
          <a:xfrm>
            <a:off x="8236013" y="4632782"/>
            <a:ext cx="2758127" cy="369332"/>
          </a:xfrm>
          <a:prstGeom prst="rect">
            <a:avLst/>
          </a:prstGeom>
        </p:spPr>
        <p:txBody>
          <a:bodyPr wrap="none">
            <a:spAutoFit/>
          </a:bodyPr>
          <a:lstStyle/>
          <a:p>
            <a:r>
              <a:rPr lang="pt-BR" b="1" dirty="0" smtClean="0"/>
              <a:t>Pacific </a:t>
            </a:r>
            <a:r>
              <a:rPr lang="pt-BR" b="1" dirty="0" err="1" smtClean="0"/>
              <a:t>Biosciences</a:t>
            </a:r>
            <a:r>
              <a:rPr lang="pt-BR" b="1" dirty="0" smtClean="0"/>
              <a:t> - </a:t>
            </a:r>
            <a:r>
              <a:rPr lang="pt-BR" b="1" dirty="0" err="1" smtClean="0"/>
              <a:t>PacBio</a:t>
            </a:r>
            <a:endParaRPr lang="pt-BR" b="1" dirty="0"/>
          </a:p>
        </p:txBody>
      </p:sp>
      <p:sp>
        <p:nvSpPr>
          <p:cNvPr id="3" name="Rectangle 2"/>
          <p:cNvSpPr/>
          <p:nvPr/>
        </p:nvSpPr>
        <p:spPr>
          <a:xfrm>
            <a:off x="5836085" y="5301734"/>
            <a:ext cx="4799856" cy="923330"/>
          </a:xfrm>
          <a:prstGeom prst="rect">
            <a:avLst/>
          </a:prstGeom>
        </p:spPr>
        <p:txBody>
          <a:bodyPr wrap="square">
            <a:spAutoFit/>
          </a:bodyPr>
          <a:lstStyle/>
          <a:p>
            <a:r>
              <a:rPr lang="pt-BR" dirty="0"/>
              <a:t>Depending on the technology it is possible to get to </a:t>
            </a:r>
            <a:r>
              <a:rPr lang="pt-BR" b="1" dirty="0"/>
              <a:t>6 billion sequences </a:t>
            </a:r>
            <a:r>
              <a:rPr lang="pt-BR" dirty="0"/>
              <a:t>and fragments of DNA ranging from </a:t>
            </a:r>
            <a:r>
              <a:rPr lang="pt-BR" b="1" dirty="0"/>
              <a:t>150 to 30 000 </a:t>
            </a:r>
            <a:r>
              <a:rPr lang="pt-BR" b="1" dirty="0" smtClean="0"/>
              <a:t>basepairs of length</a:t>
            </a:r>
            <a:endParaRPr lang="pt-BR" b="1" dirty="0"/>
          </a:p>
        </p:txBody>
      </p:sp>
    </p:spTree>
    <p:extLst>
      <p:ext uri="{BB962C8B-B14F-4D97-AF65-F5344CB8AC3E}">
        <p14:creationId xmlns:p14="http://schemas.microsoft.com/office/powerpoint/2010/main" val="2893769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rotWithShape="1">
          <a:blip r:embed="rId3">
            <a:clrChange>
              <a:clrFrom>
                <a:srgbClr val="FFFFFF"/>
              </a:clrFrom>
              <a:clrTo>
                <a:srgbClr val="FFFFFF">
                  <a:alpha val="0"/>
                </a:srgbClr>
              </a:clrTo>
            </a:clrChange>
          </a:blip>
          <a:srcRect b="18396"/>
          <a:stretch/>
        </p:blipFill>
        <p:spPr>
          <a:xfrm>
            <a:off x="479376" y="1124744"/>
            <a:ext cx="9292966" cy="4320480"/>
          </a:xfrm>
          <a:prstGeom prst="rect">
            <a:avLst/>
          </a:prstGeom>
        </p:spPr>
      </p:pic>
      <p:pic>
        <p:nvPicPr>
          <p:cNvPr id="5" name="Picture 4" descr="bmp.jp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8472" b="22704"/>
          <a:stretch/>
        </p:blipFill>
        <p:spPr>
          <a:xfrm>
            <a:off x="9156693" y="0"/>
            <a:ext cx="2700392" cy="1583388"/>
          </a:xfrm>
          <a:prstGeom prst="rect">
            <a:avLst/>
          </a:prstGeom>
        </p:spPr>
      </p:pic>
      <p:sp>
        <p:nvSpPr>
          <p:cNvPr id="6" name="Rectangle 1"/>
          <p:cNvSpPr/>
          <p:nvPr/>
        </p:nvSpPr>
        <p:spPr>
          <a:xfrm>
            <a:off x="335360" y="5733256"/>
            <a:ext cx="7128792" cy="369332"/>
          </a:xfrm>
          <a:prstGeom prst="rect">
            <a:avLst/>
          </a:prstGeom>
        </p:spPr>
        <p:txBody>
          <a:bodyPr wrap="square">
            <a:spAutoFit/>
          </a:bodyPr>
          <a:lstStyle/>
          <a:p>
            <a:r>
              <a:rPr lang="is-IS" i="1" dirty="0">
                <a:solidFill>
                  <a:srgbClr val="424446"/>
                </a:solidFill>
                <a:latin typeface="OpenSans-Italic" charset="0"/>
              </a:rPr>
              <a:t>Microb Ecol.</a:t>
            </a:r>
            <a:r>
              <a:rPr lang="is-IS" dirty="0">
                <a:solidFill>
                  <a:srgbClr val="424446"/>
                </a:solidFill>
                <a:latin typeface="OpenSans" charset="0"/>
              </a:rPr>
              <a:t> 2014 Feb;67(2):</a:t>
            </a:r>
            <a:r>
              <a:rPr lang="is-IS" dirty="0" smtClean="0">
                <a:solidFill>
                  <a:srgbClr val="424446"/>
                </a:solidFill>
                <a:latin typeface="OpenSans" charset="0"/>
              </a:rPr>
              <a:t>237-41</a:t>
            </a:r>
            <a:endParaRPr lang="en-US" dirty="0"/>
          </a:p>
        </p:txBody>
      </p:sp>
    </p:spTree>
    <p:extLst>
      <p:ext uri="{BB962C8B-B14F-4D97-AF65-F5344CB8AC3E}">
        <p14:creationId xmlns:p14="http://schemas.microsoft.com/office/powerpoint/2010/main" val="2895749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1190</TotalTime>
  <Words>1108</Words>
  <Application>Microsoft Office PowerPoint</Application>
  <PresentationFormat>Širokoúhlá obrazovka</PresentationFormat>
  <Paragraphs>188</Paragraphs>
  <Slides>24</Slides>
  <Notes>20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24</vt:i4>
      </vt:variant>
    </vt:vector>
  </HeadingPairs>
  <TitlesOfParts>
    <vt:vector size="32" baseType="lpstr">
      <vt:lpstr>Arial</vt:lpstr>
      <vt:lpstr>Calibri</vt:lpstr>
      <vt:lpstr>Calibri Light</vt:lpstr>
      <vt:lpstr>DejaVu Sans</vt:lpstr>
      <vt:lpstr>Ebrima</vt:lpstr>
      <vt:lpstr>OpenSans</vt:lpstr>
      <vt:lpstr>OpenSans-Italic</vt:lpstr>
      <vt:lpstr>Office Theme</vt:lpstr>
      <vt:lpstr>Bioinformatics for  Microbiology: Toolbox or Pandora box?</vt:lpstr>
      <vt:lpstr>Prezentace aplikace PowerPoint</vt:lpstr>
      <vt:lpstr>Prezentace aplikace PowerPoint</vt:lpstr>
      <vt:lpstr>Prezentace aplikace PowerPoint</vt:lpstr>
      <vt:lpstr>Prezentace aplikace PowerPoint</vt:lpstr>
      <vt:lpstr>My first real contact with bioinformatics</vt:lpstr>
      <vt:lpstr>Prezentace aplikace PowerPoint</vt:lpstr>
      <vt:lpstr>High-throughput sequencing</vt:lpstr>
      <vt:lpstr>Prezentace aplikace PowerPoint</vt:lpstr>
      <vt:lpstr>Prezentace aplikace PowerPoint</vt:lpstr>
      <vt:lpstr>Prezentace aplikace PowerPoint</vt:lpstr>
      <vt:lpstr>Prezentace aplikace PowerPoint</vt:lpstr>
      <vt:lpstr>High-throughput sequencing</vt:lpstr>
      <vt:lpstr>Prezentace aplikace PowerPoint</vt:lpstr>
      <vt:lpstr>Why would we compare sequences?</vt:lpstr>
      <vt:lpstr>How to compare strings in information theory.</vt:lpstr>
      <vt:lpstr>How to compare biological sequences?</vt:lpstr>
      <vt:lpstr>Microbiota analyses pipelines</vt:lpstr>
      <vt:lpstr>Prezentace aplikace PowerPoint</vt:lpstr>
      <vt:lpstr>Prezentace aplikace PowerPoint</vt:lpstr>
      <vt:lpstr>Advances in Microbiology</vt:lpstr>
      <vt:lpstr>Prezentace aplikace PowerPoint</vt:lpstr>
      <vt:lpstr>Prezentace aplikace PowerPoint</vt:lpstr>
      <vt:lpstr>If you want to learn more:</vt:lpstr>
    </vt:vector>
  </TitlesOfParts>
  <Company>Mikrobiologický ústav AV ČR, v. v. 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Morais Daniel</dc:creator>
  <cp:lastModifiedBy>Gabriel</cp:lastModifiedBy>
  <cp:revision>71</cp:revision>
  <dcterms:created xsi:type="dcterms:W3CDTF">2019-09-18T15:00:58Z</dcterms:created>
  <dcterms:modified xsi:type="dcterms:W3CDTF">2020-10-18T07:24:03Z</dcterms:modified>
</cp:coreProperties>
</file>