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15FF3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01A15121-51E1-41F1-A131-41C1D17191E1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57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2.png"/><Relationship Id="rId7" Type="http://schemas.openxmlformats.org/officeDocument/2006/relationships/image" Target="../media/image2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tiff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2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857640"/>
          </a:xfrm>
          <a:prstGeom prst="rect">
            <a:avLst/>
          </a:prstGeom>
        </p:spPr>
      </p:pic>
      <p:sp>
        <p:nvSpPr>
          <p:cNvPr id="40" name="CustomShape 1"/>
          <p:cNvSpPr/>
          <p:nvPr/>
        </p:nvSpPr>
        <p:spPr>
          <a:xfrm>
            <a:off x="6888400" y="6381328"/>
            <a:ext cx="2364120" cy="363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u="sng" dirty="0">
                <a:solidFill>
                  <a:srgbClr val="0070C0"/>
                </a:solidFill>
                <a:latin typeface="Calibri"/>
              </a:rPr>
              <a:t>www.cytometry.cz</a:t>
            </a:r>
            <a:endParaRPr sz="2000" b="1" dirty="0"/>
          </a:p>
        </p:txBody>
      </p:sp>
      <p:sp>
        <p:nvSpPr>
          <p:cNvPr id="41" name="CustomShape 2"/>
          <p:cNvSpPr/>
          <p:nvPr/>
        </p:nvSpPr>
        <p:spPr>
          <a:xfrm>
            <a:off x="127800" y="1988840"/>
            <a:ext cx="8778240" cy="1469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6000" b="1" dirty="0" smtClean="0">
                <a:solidFill>
                  <a:srgbClr val="00DCFF"/>
                </a:solidFill>
                <a:effectLst>
                  <a:glow rad="101600">
                    <a:srgbClr val="15FF31">
                      <a:alpha val="60000"/>
                    </a:srgbClr>
                  </a:glow>
                </a:effectLst>
                <a:latin typeface="Calibri"/>
              </a:rPr>
              <a:t>Anal</a:t>
            </a:r>
            <a:r>
              <a:rPr lang="cs-CZ" sz="6000" b="1" dirty="0" err="1" smtClean="0">
                <a:solidFill>
                  <a:srgbClr val="00DCFF"/>
                </a:solidFill>
                <a:effectLst>
                  <a:glow rad="101600">
                    <a:srgbClr val="15FF31">
                      <a:alpha val="60000"/>
                    </a:srgbClr>
                  </a:glow>
                </a:effectLst>
                <a:latin typeface="Calibri"/>
              </a:rPr>
              <a:t>ýza</a:t>
            </a:r>
            <a:r>
              <a:rPr lang="cs-CZ" sz="6000" b="1" dirty="0" smtClean="0">
                <a:solidFill>
                  <a:srgbClr val="00DCFF"/>
                </a:solidFill>
                <a:effectLst>
                  <a:glow rad="101600">
                    <a:srgbClr val="15FF31">
                      <a:alpha val="60000"/>
                    </a:srgbClr>
                  </a:glow>
                </a:effectLst>
                <a:latin typeface="Calibri"/>
              </a:rPr>
              <a:t> mikroorganizmů a hub pomocí průtokové </a:t>
            </a:r>
            <a:r>
              <a:rPr lang="cs-CZ" sz="6000" b="1" dirty="0" err="1" smtClean="0">
                <a:solidFill>
                  <a:srgbClr val="00DCFF"/>
                </a:solidFill>
                <a:effectLst>
                  <a:glow rad="101600">
                    <a:srgbClr val="15FF31">
                      <a:alpha val="60000"/>
                    </a:srgbClr>
                  </a:glow>
                </a:effectLst>
                <a:latin typeface="Calibri"/>
              </a:rPr>
              <a:t>cytometrie</a:t>
            </a:r>
            <a:endParaRPr sz="2800" dirty="0">
              <a:effectLst>
                <a:glow rad="101600">
                  <a:srgbClr val="15FF31">
                    <a:alpha val="60000"/>
                  </a:srgbClr>
                </a:glow>
              </a:effectLst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127800" y="4407664"/>
            <a:ext cx="8868960" cy="6775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RNDr</a:t>
            </a:r>
            <a:r>
              <a:rPr lang="en-US" sz="3200" dirty="0">
                <a:solidFill>
                  <a:srgbClr val="FFFFFF"/>
                </a:solidFill>
                <a:latin typeface="Calibri"/>
              </a:rPr>
              <a:t>. Jan Svoboda, Ph.D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.</a:t>
            </a:r>
            <a:endParaRPr lang="cs-CZ" sz="3200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3" name="CustomShape 4"/>
          <p:cNvSpPr/>
          <p:nvPr/>
        </p:nvSpPr>
        <p:spPr>
          <a:xfrm>
            <a:off x="611640" y="116640"/>
            <a:ext cx="1007280" cy="364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latin typeface="Calibri"/>
              </a:rPr>
              <a:t>Úvod</a:t>
            </a:r>
            <a:endParaRPr/>
          </a:p>
        </p:txBody>
      </p:sp>
      <p:sp>
        <p:nvSpPr>
          <p:cNvPr id="44" name="CustomShape 5"/>
          <p:cNvSpPr/>
          <p:nvPr/>
        </p:nvSpPr>
        <p:spPr>
          <a:xfrm>
            <a:off x="127800" y="5019120"/>
            <a:ext cx="8868960" cy="1973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dirty="0" err="1">
                <a:solidFill>
                  <a:srgbClr val="FFFF00"/>
                </a:solidFill>
                <a:latin typeface="Calibri"/>
              </a:rPr>
              <a:t>Středisko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libri"/>
              </a:rPr>
              <a:t>Cytometrie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 a </a:t>
            </a:r>
            <a:r>
              <a:rPr lang="en-US" sz="2800" dirty="0" err="1">
                <a:solidFill>
                  <a:srgbClr val="FFFF00"/>
                </a:solidFill>
                <a:latin typeface="Calibri"/>
              </a:rPr>
              <a:t>Mikroskopie</a:t>
            </a:r>
            <a:endParaRPr dirty="0">
              <a:solidFill>
                <a:srgbClr val="FFFF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latin typeface="Calibri"/>
              </a:rPr>
              <a:t>MBÚ, AV ČR, </a:t>
            </a:r>
            <a:r>
              <a:rPr lang="en-US" sz="2800" dirty="0" err="1">
                <a:solidFill>
                  <a:srgbClr val="FFFF00"/>
                </a:solidFill>
                <a:latin typeface="Calibri"/>
              </a:rPr>
              <a:t>v.v.i</a:t>
            </a:r>
            <a:endParaRPr dirty="0">
              <a:solidFill>
                <a:srgbClr val="FFFF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800" dirty="0" err="1">
                <a:solidFill>
                  <a:srgbClr val="FFFF00"/>
                </a:solidFill>
                <a:latin typeface="Calibri"/>
              </a:rPr>
              <a:t>Vídeňská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 1083</a:t>
            </a:r>
            <a:endParaRPr dirty="0">
              <a:solidFill>
                <a:srgbClr val="FFFF00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27800" y="72000"/>
            <a:ext cx="8868960" cy="1549440"/>
            <a:chOff x="127800" y="72000"/>
            <a:chExt cx="8868960" cy="1549440"/>
          </a:xfrm>
        </p:grpSpPr>
        <p:grpSp>
          <p:nvGrpSpPr>
            <p:cNvPr id="2" name="Skupina 1"/>
            <p:cNvGrpSpPr/>
            <p:nvPr/>
          </p:nvGrpSpPr>
          <p:grpSpPr>
            <a:xfrm>
              <a:off x="127800" y="72000"/>
              <a:ext cx="8868960" cy="1549440"/>
              <a:chOff x="127800" y="72000"/>
              <a:chExt cx="8868960" cy="1549440"/>
            </a:xfrm>
          </p:grpSpPr>
          <p:pic>
            <p:nvPicPr>
              <p:cNvPr id="46" name="Obrázek 4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8160" y="72000"/>
                <a:ext cx="1910880" cy="776880"/>
              </a:xfrm>
              <a:prstGeom prst="rect">
                <a:avLst/>
              </a:prstGeom>
            </p:spPr>
          </p:pic>
          <p:pic>
            <p:nvPicPr>
              <p:cNvPr id="47" name="Obrázek 4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800" y="584640"/>
                <a:ext cx="8868960" cy="1036800"/>
              </a:xfrm>
              <a:prstGeom prst="rect">
                <a:avLst/>
              </a:prstGeom>
            </p:spPr>
          </p:pic>
        </p:grpSp>
        <p:pic>
          <p:nvPicPr>
            <p:cNvPr id="45" name="Obrázek 4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7440" y="73080"/>
              <a:ext cx="3108600" cy="776880"/>
            </a:xfrm>
            <a:prstGeom prst="rect">
              <a:avLst/>
            </a:prstGeom>
          </p:spPr>
        </p:pic>
      </p:grpSp>
      <p:sp>
        <p:nvSpPr>
          <p:cNvPr id="13" name="CustomShape 2"/>
          <p:cNvSpPr/>
          <p:nvPr/>
        </p:nvSpPr>
        <p:spPr>
          <a:xfrm>
            <a:off x="1151640" y="152640"/>
            <a:ext cx="2314080" cy="637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 dirty="0" smtClean="0">
                <a:solidFill>
                  <a:srgbClr val="00FF00"/>
                </a:solidFill>
                <a:latin typeface="Calibri"/>
              </a:rPr>
              <a:t>Úvod</a:t>
            </a:r>
            <a:endParaRPr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857640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6888400" y="6381328"/>
            <a:ext cx="2364120" cy="363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u="sng" dirty="0">
                <a:solidFill>
                  <a:srgbClr val="0070C0"/>
                </a:solidFill>
                <a:latin typeface="Calibri"/>
              </a:rPr>
              <a:t>www.cytometry.cz</a:t>
            </a:r>
            <a:endParaRPr sz="2000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7800" y="72000"/>
            <a:ext cx="8868960" cy="1549440"/>
            <a:chOff x="127800" y="72000"/>
            <a:chExt cx="8868960" cy="1549440"/>
          </a:xfrm>
        </p:grpSpPr>
        <p:grpSp>
          <p:nvGrpSpPr>
            <p:cNvPr id="8" name="Skupina 7"/>
            <p:cNvGrpSpPr/>
            <p:nvPr/>
          </p:nvGrpSpPr>
          <p:grpSpPr>
            <a:xfrm>
              <a:off x="127800" y="72000"/>
              <a:ext cx="8868960" cy="1549440"/>
              <a:chOff x="127800" y="72000"/>
              <a:chExt cx="8868960" cy="1549440"/>
            </a:xfrm>
          </p:grpSpPr>
          <p:pic>
            <p:nvPicPr>
              <p:cNvPr id="10" name="Obráze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8160" y="72000"/>
                <a:ext cx="1910880" cy="776880"/>
              </a:xfrm>
              <a:prstGeom prst="rect">
                <a:avLst/>
              </a:prstGeom>
            </p:spPr>
          </p:pic>
          <p:pic>
            <p:nvPicPr>
              <p:cNvPr id="11" name="Obráze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800" y="584640"/>
                <a:ext cx="8868960" cy="1036800"/>
              </a:xfrm>
              <a:prstGeom prst="rect">
                <a:avLst/>
              </a:prstGeom>
            </p:spPr>
          </p:pic>
        </p:grpSp>
        <p:pic>
          <p:nvPicPr>
            <p:cNvPr id="9" name="Obrázek 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7440" y="73080"/>
              <a:ext cx="3108600" cy="776880"/>
            </a:xfrm>
            <a:prstGeom prst="rect">
              <a:avLst/>
            </a:prstGeom>
          </p:spPr>
        </p:pic>
      </p:grpSp>
      <p:sp>
        <p:nvSpPr>
          <p:cNvPr id="12" name="CustomShape 2"/>
          <p:cNvSpPr/>
          <p:nvPr/>
        </p:nvSpPr>
        <p:spPr>
          <a:xfrm>
            <a:off x="1151640" y="152640"/>
            <a:ext cx="2314080" cy="637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 dirty="0" smtClean="0">
                <a:solidFill>
                  <a:srgbClr val="00FF00"/>
                </a:solidFill>
                <a:latin typeface="Calibri"/>
              </a:rPr>
              <a:t>Průtoková </a:t>
            </a:r>
            <a:r>
              <a:rPr lang="cs-CZ" b="1" dirty="0" err="1" smtClean="0">
                <a:solidFill>
                  <a:srgbClr val="00FF00"/>
                </a:solidFill>
                <a:latin typeface="Calibri"/>
              </a:rPr>
              <a:t>cytometrie</a:t>
            </a:r>
            <a:endParaRPr b="1" dirty="0">
              <a:solidFill>
                <a:srgbClr val="00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1640" y="1516722"/>
            <a:ext cx="829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M</a:t>
            </a:r>
            <a:r>
              <a:rPr lang="cs-CZ" sz="2000" b="1" dirty="0" err="1" smtClean="0">
                <a:solidFill>
                  <a:srgbClr val="FFFF00"/>
                </a:solidFill>
              </a:rPr>
              <a:t>ěření</a:t>
            </a:r>
            <a:r>
              <a:rPr lang="cs-CZ" sz="2000" b="1" dirty="0" smtClean="0">
                <a:solidFill>
                  <a:srgbClr val="FFFF00"/>
                </a:solidFill>
              </a:rPr>
              <a:t> optických vlastností částic na základě rozptylu světla: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11560" y="1516722"/>
            <a:ext cx="829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Současné měření intenzity fluorescence měřené částice: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11560" y="1516722"/>
            <a:ext cx="829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Intenzita rozptylu přímo úměrná velikosti a vnitřní komplexitě: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33" y="1947169"/>
            <a:ext cx="4672519" cy="367240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786" y="1947169"/>
            <a:ext cx="3563014" cy="347393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09" y="1873982"/>
            <a:ext cx="8013061" cy="4507346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 r="28162"/>
          <a:stretch/>
        </p:blipFill>
        <p:spPr>
          <a:xfrm>
            <a:off x="47778" y="2276872"/>
            <a:ext cx="4452214" cy="343027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248934"/>
            <a:ext cx="4610949" cy="345821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87" y="1916832"/>
            <a:ext cx="8004053" cy="45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4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857640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6888400" y="6381328"/>
            <a:ext cx="2364120" cy="363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u="sng" dirty="0">
                <a:solidFill>
                  <a:srgbClr val="0070C0"/>
                </a:solidFill>
                <a:latin typeface="Calibri"/>
              </a:rPr>
              <a:t>www.cytometry.cz</a:t>
            </a:r>
            <a:endParaRPr sz="2000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7800" y="72000"/>
            <a:ext cx="8868960" cy="1549440"/>
            <a:chOff x="127800" y="72000"/>
            <a:chExt cx="8868960" cy="1549440"/>
          </a:xfrm>
        </p:grpSpPr>
        <p:grpSp>
          <p:nvGrpSpPr>
            <p:cNvPr id="8" name="Skupina 7"/>
            <p:cNvGrpSpPr/>
            <p:nvPr/>
          </p:nvGrpSpPr>
          <p:grpSpPr>
            <a:xfrm>
              <a:off x="127800" y="72000"/>
              <a:ext cx="8868960" cy="1549440"/>
              <a:chOff x="127800" y="72000"/>
              <a:chExt cx="8868960" cy="1549440"/>
            </a:xfrm>
          </p:grpSpPr>
          <p:pic>
            <p:nvPicPr>
              <p:cNvPr id="10" name="Obráze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8160" y="72000"/>
                <a:ext cx="1910880" cy="776880"/>
              </a:xfrm>
              <a:prstGeom prst="rect">
                <a:avLst/>
              </a:prstGeom>
            </p:spPr>
          </p:pic>
          <p:pic>
            <p:nvPicPr>
              <p:cNvPr id="11" name="Obráze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800" y="584640"/>
                <a:ext cx="8868960" cy="1036800"/>
              </a:xfrm>
              <a:prstGeom prst="rect">
                <a:avLst/>
              </a:prstGeom>
            </p:spPr>
          </p:pic>
        </p:grpSp>
        <p:pic>
          <p:nvPicPr>
            <p:cNvPr id="9" name="Obrázek 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7440" y="73080"/>
              <a:ext cx="3108600" cy="776880"/>
            </a:xfrm>
            <a:prstGeom prst="rect">
              <a:avLst/>
            </a:prstGeom>
          </p:spPr>
        </p:pic>
      </p:grpSp>
      <p:sp>
        <p:nvSpPr>
          <p:cNvPr id="12" name="CustomShape 2"/>
          <p:cNvSpPr/>
          <p:nvPr/>
        </p:nvSpPr>
        <p:spPr>
          <a:xfrm>
            <a:off x="1151640" y="152640"/>
            <a:ext cx="2314080" cy="637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 dirty="0" smtClean="0">
                <a:solidFill>
                  <a:srgbClr val="00FF00"/>
                </a:solidFill>
                <a:latin typeface="Calibri"/>
              </a:rPr>
              <a:t>Průtoková </a:t>
            </a:r>
            <a:r>
              <a:rPr lang="cs-CZ" b="1" dirty="0" err="1" smtClean="0">
                <a:solidFill>
                  <a:srgbClr val="00FF00"/>
                </a:solidFill>
                <a:latin typeface="Calibri"/>
              </a:rPr>
              <a:t>cytometrie</a:t>
            </a:r>
            <a:endParaRPr lang="cs-CZ" b="1" dirty="0" smtClean="0">
              <a:solidFill>
                <a:srgbClr val="00FF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b="1" dirty="0" smtClean="0">
                <a:solidFill>
                  <a:srgbClr val="00FF00"/>
                </a:solidFill>
                <a:latin typeface="Calibri"/>
              </a:rPr>
              <a:t>v praxi</a:t>
            </a:r>
            <a:endParaRPr b="1" dirty="0">
              <a:solidFill>
                <a:srgbClr val="00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1412776"/>
            <a:ext cx="8510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M</a:t>
            </a:r>
            <a:r>
              <a:rPr lang="cs-CZ" sz="2000" b="1" dirty="0" err="1" smtClean="0">
                <a:solidFill>
                  <a:srgbClr val="FFFF00"/>
                </a:solidFill>
              </a:rPr>
              <a:t>ěření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prokaryot</a:t>
            </a:r>
            <a:r>
              <a:rPr lang="cs-CZ" sz="2000" b="1" dirty="0" smtClean="0">
                <a:solidFill>
                  <a:srgbClr val="FFFF00"/>
                </a:solidFill>
              </a:rPr>
              <a:t> i </a:t>
            </a:r>
            <a:r>
              <a:rPr lang="cs-CZ" sz="2000" b="1" dirty="0" err="1" smtClean="0">
                <a:solidFill>
                  <a:srgbClr val="FFFF00"/>
                </a:solidFill>
              </a:rPr>
              <a:t>eukaryot</a:t>
            </a:r>
            <a:r>
              <a:rPr lang="cs-CZ" sz="2000" b="1" dirty="0" smtClean="0">
                <a:solidFill>
                  <a:srgbClr val="FFFF00"/>
                </a:solidFill>
              </a:rPr>
              <a:t>, </a:t>
            </a:r>
            <a:r>
              <a:rPr lang="cs-CZ" sz="2000" b="1" dirty="0" err="1" smtClean="0">
                <a:solidFill>
                  <a:srgbClr val="FFFF00"/>
                </a:solidFill>
              </a:rPr>
              <a:t>mikrovesikul</a:t>
            </a:r>
            <a:r>
              <a:rPr lang="cs-CZ" sz="2000" b="1" dirty="0" smtClean="0">
                <a:solidFill>
                  <a:srgbClr val="FFFF00"/>
                </a:solidFill>
              </a:rPr>
              <a:t> a jiných částic nad 500nm: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95536" y="1804754"/>
            <a:ext cx="8510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Buněčný cyklus dle obsahu DNA: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95" y="2420888"/>
            <a:ext cx="8717993" cy="3604218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395536" y="1804754"/>
            <a:ext cx="8510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Životnost, přežívání: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0" y="2271735"/>
            <a:ext cx="8460432" cy="4109593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395536" y="1804754"/>
            <a:ext cx="8510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Porovnávání velikosti genomu dle obsahu DNA: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456" y="2276872"/>
            <a:ext cx="6246856" cy="4214828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395536" y="1804754"/>
            <a:ext cx="8510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Počítání absolutního počtu buněk na objem: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384" y="2276872"/>
            <a:ext cx="4034999" cy="4216806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381976" y="1804754"/>
            <a:ext cx="8510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Měření úspěšnosti transformace </a:t>
            </a:r>
            <a:r>
              <a:rPr lang="cs-CZ" sz="2000" b="1" dirty="0" err="1" smtClean="0">
                <a:solidFill>
                  <a:srgbClr val="FFFF00"/>
                </a:solidFill>
              </a:rPr>
              <a:t>plazmidem</a:t>
            </a:r>
            <a:r>
              <a:rPr lang="cs-CZ" sz="2000" b="1" dirty="0" smtClean="0">
                <a:solidFill>
                  <a:srgbClr val="FFFF00"/>
                </a:solidFill>
              </a:rPr>
              <a:t>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771" y="2276872"/>
            <a:ext cx="6324581" cy="4196998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179512" y="1785010"/>
            <a:ext cx="896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Sortov</a:t>
            </a:r>
            <a:r>
              <a:rPr lang="cs-CZ" sz="2000" b="1" dirty="0" err="1" smtClean="0">
                <a:solidFill>
                  <a:srgbClr val="FFFF00"/>
                </a:solidFill>
              </a:rPr>
              <a:t>ání</a:t>
            </a:r>
            <a:r>
              <a:rPr lang="cs-CZ" sz="2000" b="1" dirty="0" smtClean="0">
                <a:solidFill>
                  <a:srgbClr val="FFFF00"/>
                </a:solidFill>
              </a:rPr>
              <a:t> spor </a:t>
            </a:r>
            <a:r>
              <a:rPr lang="cs-CZ" sz="2000" b="1" dirty="0" err="1" smtClean="0">
                <a:solidFill>
                  <a:srgbClr val="FFFF00"/>
                </a:solidFill>
              </a:rPr>
              <a:t>Aspergillu</a:t>
            </a:r>
            <a:r>
              <a:rPr lang="cs-CZ" sz="2000" b="1" dirty="0">
                <a:solidFill>
                  <a:srgbClr val="FFFF00"/>
                </a:solidFill>
              </a:rPr>
              <a:t> </a:t>
            </a:r>
            <a:r>
              <a:rPr lang="cs-CZ" sz="2000" b="1" dirty="0" smtClean="0">
                <a:solidFill>
                  <a:srgbClr val="FFFF00"/>
                </a:solidFill>
              </a:rPr>
              <a:t>s následnou analýzou účinnosti </a:t>
            </a:r>
            <a:r>
              <a:rPr lang="cs-CZ" sz="2000" b="1" dirty="0" err="1" smtClean="0">
                <a:solidFill>
                  <a:srgbClr val="FFFF00"/>
                </a:solidFill>
              </a:rPr>
              <a:t>Pasteurizace</a:t>
            </a:r>
            <a:r>
              <a:rPr lang="cs-CZ" sz="2000" b="1" dirty="0" smtClean="0">
                <a:solidFill>
                  <a:srgbClr val="FFFF00"/>
                </a:solidFill>
              </a:rPr>
              <a:t>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773" y="2276872"/>
            <a:ext cx="6021539" cy="418779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28" y="2283588"/>
            <a:ext cx="6228184" cy="430739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28" y="2259595"/>
            <a:ext cx="6444208" cy="42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3" grpId="0"/>
      <p:bldP spid="23" grpId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857640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6888400" y="6381328"/>
            <a:ext cx="2364120" cy="363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u="sng" dirty="0">
                <a:solidFill>
                  <a:srgbClr val="0070C0"/>
                </a:solidFill>
                <a:latin typeface="Calibri"/>
              </a:rPr>
              <a:t>www.cytometry.cz</a:t>
            </a:r>
            <a:endParaRPr sz="2000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7800" y="72000"/>
            <a:ext cx="8868960" cy="1549440"/>
            <a:chOff x="127800" y="72000"/>
            <a:chExt cx="8868960" cy="1549440"/>
          </a:xfrm>
        </p:grpSpPr>
        <p:grpSp>
          <p:nvGrpSpPr>
            <p:cNvPr id="8" name="Skupina 7"/>
            <p:cNvGrpSpPr/>
            <p:nvPr/>
          </p:nvGrpSpPr>
          <p:grpSpPr>
            <a:xfrm>
              <a:off x="127800" y="72000"/>
              <a:ext cx="8868960" cy="1549440"/>
              <a:chOff x="127800" y="72000"/>
              <a:chExt cx="8868960" cy="1549440"/>
            </a:xfrm>
          </p:grpSpPr>
          <p:pic>
            <p:nvPicPr>
              <p:cNvPr id="10" name="Obráze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8160" y="72000"/>
                <a:ext cx="1910880" cy="776880"/>
              </a:xfrm>
              <a:prstGeom prst="rect">
                <a:avLst/>
              </a:prstGeom>
            </p:spPr>
          </p:pic>
          <p:pic>
            <p:nvPicPr>
              <p:cNvPr id="11" name="Obráze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800" y="584640"/>
                <a:ext cx="8868960" cy="1036800"/>
              </a:xfrm>
              <a:prstGeom prst="rect">
                <a:avLst/>
              </a:prstGeom>
            </p:spPr>
          </p:pic>
        </p:grpSp>
        <p:pic>
          <p:nvPicPr>
            <p:cNvPr id="9" name="Obrázek 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7440" y="73080"/>
              <a:ext cx="3108600" cy="776880"/>
            </a:xfrm>
            <a:prstGeom prst="rect">
              <a:avLst/>
            </a:prstGeom>
          </p:spPr>
        </p:pic>
      </p:grpSp>
      <p:sp>
        <p:nvSpPr>
          <p:cNvPr id="12" name="CustomShape 2"/>
          <p:cNvSpPr/>
          <p:nvPr/>
        </p:nvSpPr>
        <p:spPr>
          <a:xfrm>
            <a:off x="1151640" y="152640"/>
            <a:ext cx="2314080" cy="637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 dirty="0" smtClean="0">
                <a:solidFill>
                  <a:srgbClr val="00FF00"/>
                </a:solidFill>
                <a:latin typeface="Calibri"/>
              </a:rPr>
              <a:t>Stejné vzorky pod mikroskopem</a:t>
            </a:r>
            <a:endParaRPr b="1" dirty="0">
              <a:solidFill>
                <a:srgbClr val="00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1412776"/>
            <a:ext cx="8510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Bakterie: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56" y="1945381"/>
            <a:ext cx="8604448" cy="4291931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395536" y="1412776"/>
            <a:ext cx="8510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Houby: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45381"/>
            <a:ext cx="8604448" cy="429193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945381"/>
            <a:ext cx="8604447" cy="4291931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395536" y="1412776"/>
            <a:ext cx="8510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Kvasinky: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53518"/>
            <a:ext cx="8588135" cy="428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5" grpId="0"/>
      <p:bldP spid="25" grpId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857640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6888400" y="6381328"/>
            <a:ext cx="2364120" cy="363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u="sng" dirty="0">
                <a:solidFill>
                  <a:srgbClr val="0070C0"/>
                </a:solidFill>
                <a:latin typeface="Calibri"/>
              </a:rPr>
              <a:t>www.cytometry.cz</a:t>
            </a:r>
            <a:endParaRPr sz="2000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7800" y="72000"/>
            <a:ext cx="8868960" cy="1549440"/>
            <a:chOff x="127800" y="72000"/>
            <a:chExt cx="8868960" cy="1549440"/>
          </a:xfrm>
        </p:grpSpPr>
        <p:grpSp>
          <p:nvGrpSpPr>
            <p:cNvPr id="8" name="Skupina 7"/>
            <p:cNvGrpSpPr/>
            <p:nvPr/>
          </p:nvGrpSpPr>
          <p:grpSpPr>
            <a:xfrm>
              <a:off x="127800" y="72000"/>
              <a:ext cx="8868960" cy="1549440"/>
              <a:chOff x="127800" y="72000"/>
              <a:chExt cx="8868960" cy="1549440"/>
            </a:xfrm>
          </p:grpSpPr>
          <p:pic>
            <p:nvPicPr>
              <p:cNvPr id="10" name="Obráze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8160" y="72000"/>
                <a:ext cx="1910880" cy="776880"/>
              </a:xfrm>
              <a:prstGeom prst="rect">
                <a:avLst/>
              </a:prstGeom>
            </p:spPr>
          </p:pic>
          <p:pic>
            <p:nvPicPr>
              <p:cNvPr id="11" name="Obráze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800" y="584640"/>
                <a:ext cx="8868960" cy="1036800"/>
              </a:xfrm>
              <a:prstGeom prst="rect">
                <a:avLst/>
              </a:prstGeom>
            </p:spPr>
          </p:pic>
        </p:grpSp>
        <p:pic>
          <p:nvPicPr>
            <p:cNvPr id="9" name="Obrázek 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7440" y="73080"/>
              <a:ext cx="3108600" cy="776880"/>
            </a:xfrm>
            <a:prstGeom prst="rect">
              <a:avLst/>
            </a:prstGeom>
          </p:spPr>
        </p:pic>
      </p:grpSp>
      <p:sp>
        <p:nvSpPr>
          <p:cNvPr id="12" name="CustomShape 2"/>
          <p:cNvSpPr/>
          <p:nvPr/>
        </p:nvSpPr>
        <p:spPr>
          <a:xfrm>
            <a:off x="1151640" y="152640"/>
            <a:ext cx="2314080" cy="637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 dirty="0" smtClean="0">
                <a:solidFill>
                  <a:srgbClr val="00FF00"/>
                </a:solidFill>
                <a:latin typeface="Calibri"/>
              </a:rPr>
              <a:t>Poděkování:</a:t>
            </a:r>
            <a:endParaRPr b="1" dirty="0">
              <a:solidFill>
                <a:srgbClr val="00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170080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00FF00"/>
                </a:solidFill>
                <a:effectLst>
                  <a:glow rad="101600">
                    <a:srgbClr val="00B0F0"/>
                  </a:glow>
                </a:effectLst>
              </a:rPr>
              <a:t>Děkuji za pozornost…</a:t>
            </a:r>
            <a:endParaRPr lang="cs-CZ" sz="5400" b="1" dirty="0">
              <a:solidFill>
                <a:srgbClr val="00FF00"/>
              </a:solidFill>
              <a:effectLst>
                <a:glow rad="101600">
                  <a:srgbClr val="00B0F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6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21252</TotalTime>
  <Words>134</Words>
  <Application>Microsoft Office PowerPoint</Application>
  <PresentationFormat>Předvádění na obrazovce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Honza</dc:creator>
  <cp:lastModifiedBy>Honza</cp:lastModifiedBy>
  <cp:revision>145</cp:revision>
  <dcterms:modified xsi:type="dcterms:W3CDTF">2017-10-02T07:12:00Z</dcterms:modified>
</cp:coreProperties>
</file>