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7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merj\Desktop\BC_nZVI_spolchemie_1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merj\Desktop\BC_nZVI_spolchemie_1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merj\Desktop\BC_nZVI_spolchemie_1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800" b="1" i="0" baseline="0">
                <a:effectLst/>
              </a:rPr>
              <a:t>Dissolved iron (Fe2+)</a:t>
            </a:r>
            <a:endParaRPr lang="cs-CZ">
              <a:effectLst/>
            </a:endParaRPr>
          </a:p>
        </c:rich>
      </c:tx>
      <c:layout>
        <c:manualLayout>
          <c:xMode val="edge"/>
          <c:yMode val="edge"/>
          <c:x val="0.26983333333333331"/>
          <c:y val="2.777777777777777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'TOC + TN + Fe'!$P$4</c:f>
              <c:strCache>
                <c:ptCount val="1"/>
                <c:pt idx="0">
                  <c:v>Control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'TOC + TN + Fe'!$X$4:$AC$4</c:f>
                <c:numCache>
                  <c:formatCode>General</c:formatCode>
                  <c:ptCount val="6"/>
                  <c:pt idx="0">
                    <c:v>0.3662421466734806</c:v>
                  </c:pt>
                  <c:pt idx="1">
                    <c:v>1.4227036737610974</c:v>
                  </c:pt>
                  <c:pt idx="2">
                    <c:v>0.48921057838113063</c:v>
                  </c:pt>
                  <c:pt idx="3">
                    <c:v>0.2331885932030118</c:v>
                  </c:pt>
                  <c:pt idx="4">
                    <c:v>3.5972396824973024E-2</c:v>
                  </c:pt>
                  <c:pt idx="5">
                    <c:v>9.6363686106333835E-2</c:v>
                  </c:pt>
                </c:numCache>
              </c:numRef>
            </c:plus>
            <c:minus>
              <c:numRef>
                <c:f>'TOC + TN + Fe'!$X$4:$AC$4</c:f>
                <c:numCache>
                  <c:formatCode>General</c:formatCode>
                  <c:ptCount val="6"/>
                  <c:pt idx="0">
                    <c:v>0.3662421466734806</c:v>
                  </c:pt>
                  <c:pt idx="1">
                    <c:v>1.4227036737610974</c:v>
                  </c:pt>
                  <c:pt idx="2">
                    <c:v>0.48921057838113063</c:v>
                  </c:pt>
                  <c:pt idx="3">
                    <c:v>0.2331885932030118</c:v>
                  </c:pt>
                  <c:pt idx="4">
                    <c:v>3.5972396824973024E-2</c:v>
                  </c:pt>
                  <c:pt idx="5">
                    <c:v>9.6363686106333835E-2</c:v>
                  </c:pt>
                </c:numCache>
              </c:numRef>
            </c:minus>
          </c:errBars>
          <c:cat>
            <c:strRef>
              <c:f>'TOC + TN + Fe'!$Q$3:$V$3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'TOC + TN + Fe'!$Q$4:$V$4</c:f>
              <c:numCache>
                <c:formatCode>General</c:formatCode>
                <c:ptCount val="6"/>
                <c:pt idx="0" formatCode="0.000">
                  <c:v>1.9348000000000001</c:v>
                </c:pt>
                <c:pt idx="1">
                  <c:v>4.4315333333333333</c:v>
                </c:pt>
                <c:pt idx="2">
                  <c:v>1.6529333333333334</c:v>
                </c:pt>
                <c:pt idx="3">
                  <c:v>1.3179333333333334</c:v>
                </c:pt>
                <c:pt idx="4">
                  <c:v>1.2178333333333333</c:v>
                </c:pt>
                <c:pt idx="5">
                  <c:v>0.76880000000000004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F7-4C2B-B0B9-FAD2A246E7B1}"/>
            </c:ext>
          </c:extLst>
        </c:ser>
        <c:ser>
          <c:idx val="1"/>
          <c:order val="1"/>
          <c:tx>
            <c:strRef>
              <c:f>'TOC + TN + Fe'!$P$5</c:f>
              <c:strCache>
                <c:ptCount val="1"/>
                <c:pt idx="0">
                  <c:v>Biochar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'TOC + TN + Fe'!$X$5:$AC$5</c:f>
                <c:numCache>
                  <c:formatCode>General</c:formatCode>
                  <c:ptCount val="6"/>
                  <c:pt idx="0">
                    <c:v>0.3662421466734806</c:v>
                  </c:pt>
                  <c:pt idx="1">
                    <c:v>0.93701337414859187</c:v>
                  </c:pt>
                  <c:pt idx="2">
                    <c:v>0.37169591514211375</c:v>
                  </c:pt>
                  <c:pt idx="3">
                    <c:v>3.3872456854106864E-2</c:v>
                  </c:pt>
                  <c:pt idx="4">
                    <c:v>4.3077024038343202E-2</c:v>
                  </c:pt>
                  <c:pt idx="5">
                    <c:v>4.9112829281156234E-2</c:v>
                  </c:pt>
                </c:numCache>
              </c:numRef>
            </c:plus>
            <c:minus>
              <c:numRef>
                <c:f>'TOC + TN + Fe'!$X$5:$AC$5</c:f>
                <c:numCache>
                  <c:formatCode>General</c:formatCode>
                  <c:ptCount val="6"/>
                  <c:pt idx="0">
                    <c:v>0.3662421466734806</c:v>
                  </c:pt>
                  <c:pt idx="1">
                    <c:v>0.93701337414859187</c:v>
                  </c:pt>
                  <c:pt idx="2">
                    <c:v>0.37169591514211375</c:v>
                  </c:pt>
                  <c:pt idx="3">
                    <c:v>3.3872456854106864E-2</c:v>
                  </c:pt>
                  <c:pt idx="4">
                    <c:v>4.3077024038343202E-2</c:v>
                  </c:pt>
                  <c:pt idx="5">
                    <c:v>4.9112829281156234E-2</c:v>
                  </c:pt>
                </c:numCache>
              </c:numRef>
            </c:minus>
          </c:errBars>
          <c:cat>
            <c:strRef>
              <c:f>'TOC + TN + Fe'!$Q$3:$V$3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'TOC + TN + Fe'!$Q$5:$V$5</c:f>
              <c:numCache>
                <c:formatCode>General</c:formatCode>
                <c:ptCount val="6"/>
                <c:pt idx="0" formatCode="0.000">
                  <c:v>1.9348000000000001</c:v>
                </c:pt>
                <c:pt idx="1">
                  <c:v>4.743266666666667</c:v>
                </c:pt>
                <c:pt idx="2">
                  <c:v>2.0173000000000001</c:v>
                </c:pt>
                <c:pt idx="3">
                  <c:v>1.3154000000000001</c:v>
                </c:pt>
                <c:pt idx="4">
                  <c:v>1.1857999999999997</c:v>
                </c:pt>
                <c:pt idx="5">
                  <c:v>0.84809999999999997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7-4C2B-B0B9-FAD2A246E7B1}"/>
            </c:ext>
          </c:extLst>
        </c:ser>
        <c:ser>
          <c:idx val="2"/>
          <c:order val="2"/>
          <c:tx>
            <c:strRef>
              <c:f>'TOC + TN + Fe'!$P$6</c:f>
              <c:strCache>
                <c:ptCount val="1"/>
                <c:pt idx="0">
                  <c:v>Biochar-nZVI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'TOC + TN + Fe'!$X$6:$AC$6</c:f>
                <c:numCache>
                  <c:formatCode>General</c:formatCode>
                  <c:ptCount val="6"/>
                  <c:pt idx="0">
                    <c:v>0.3662421466734806</c:v>
                  </c:pt>
                  <c:pt idx="1">
                    <c:v>5.7321246587398358</c:v>
                  </c:pt>
                  <c:pt idx="2">
                    <c:v>7.1644792364832988</c:v>
                  </c:pt>
                  <c:pt idx="3">
                    <c:v>4.000765734622977</c:v>
                  </c:pt>
                  <c:pt idx="4">
                    <c:v>20.268293048091969</c:v>
                  </c:pt>
                  <c:pt idx="5">
                    <c:v>16.047750040841656</c:v>
                  </c:pt>
                </c:numCache>
              </c:numRef>
            </c:plus>
            <c:minus>
              <c:numRef>
                <c:f>'TOC + TN + Fe'!$X$6:$AC$6</c:f>
                <c:numCache>
                  <c:formatCode>General</c:formatCode>
                  <c:ptCount val="6"/>
                  <c:pt idx="0">
                    <c:v>0.3662421466734806</c:v>
                  </c:pt>
                  <c:pt idx="1">
                    <c:v>5.7321246587398358</c:v>
                  </c:pt>
                  <c:pt idx="2">
                    <c:v>7.1644792364832988</c:v>
                  </c:pt>
                  <c:pt idx="3">
                    <c:v>4.000765734622977</c:v>
                  </c:pt>
                  <c:pt idx="4">
                    <c:v>20.268293048091969</c:v>
                  </c:pt>
                  <c:pt idx="5">
                    <c:v>16.047750040841656</c:v>
                  </c:pt>
                </c:numCache>
              </c:numRef>
            </c:minus>
          </c:errBars>
          <c:cat>
            <c:strRef>
              <c:f>'TOC + TN + Fe'!$Q$3:$V$3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'TOC + TN + Fe'!$Q$6:$V$6</c:f>
              <c:numCache>
                <c:formatCode>General</c:formatCode>
                <c:ptCount val="6"/>
                <c:pt idx="0" formatCode="0.000">
                  <c:v>1.9348000000000001</c:v>
                </c:pt>
                <c:pt idx="1">
                  <c:v>14.701066666666668</c:v>
                </c:pt>
                <c:pt idx="2">
                  <c:v>34.071599999999997</c:v>
                </c:pt>
                <c:pt idx="3">
                  <c:v>57.998866666666665</c:v>
                </c:pt>
                <c:pt idx="4">
                  <c:v>16.245833333333302</c:v>
                </c:pt>
                <c:pt idx="5">
                  <c:v>17.026766666666667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F7-4C2B-B0B9-FAD2A246E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668352"/>
        <c:axId val="48302336"/>
      </c:lineChart>
      <c:catAx>
        <c:axId val="133668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 err="1" smtClean="0"/>
                  <a:t>Time</a:t>
                </a:r>
                <a:r>
                  <a:rPr lang="cs-CZ" dirty="0" smtClean="0"/>
                  <a:t> [</a:t>
                </a:r>
                <a:r>
                  <a:rPr lang="cs-CZ" dirty="0" err="1" smtClean="0"/>
                  <a:t>days</a:t>
                </a:r>
                <a:r>
                  <a:rPr lang="cs-CZ" dirty="0" smtClean="0"/>
                  <a:t>]</a:t>
                </a:r>
                <a:endParaRPr lang="cs-CZ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302336"/>
        <c:crosses val="autoZero"/>
        <c:auto val="1"/>
        <c:lblAlgn val="ctr"/>
        <c:lblOffset val="100"/>
        <c:noMultiLvlLbl val="0"/>
      </c:catAx>
      <c:valAx>
        <c:axId val="4830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 dirty="0" err="1">
                    <a:solidFill>
                      <a:sysClr val="windowText" lastClr="000000"/>
                    </a:solidFill>
                  </a:rPr>
                  <a:t>Concentration</a:t>
                </a:r>
                <a:r>
                  <a:rPr lang="cs-CZ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s-CZ" b="1" dirty="0" err="1">
                    <a:solidFill>
                      <a:sysClr val="windowText" lastClr="000000"/>
                    </a:solidFill>
                  </a:rPr>
                  <a:t>of</a:t>
                </a:r>
                <a:r>
                  <a:rPr lang="cs-CZ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s-CZ" b="1" dirty="0" err="1">
                    <a:solidFill>
                      <a:sysClr val="windowText" lastClr="000000"/>
                    </a:solidFill>
                  </a:rPr>
                  <a:t>dissolved</a:t>
                </a:r>
                <a:r>
                  <a:rPr lang="cs-CZ" b="1" dirty="0">
                    <a:solidFill>
                      <a:sysClr val="windowText" lastClr="000000"/>
                    </a:solidFill>
                  </a:rPr>
                  <a:t> iron [mg/L]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7777777777777776E-2"/>
              <c:y val="0.1341437007874015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66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/>
              <a:t>pH</a:t>
            </a:r>
            <a:endParaRPr lang="cs-CZ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'ORP + PH + CONDUCTIVITY'!$R$3</c:f>
              <c:strCache>
                <c:ptCount val="1"/>
                <c:pt idx="0">
                  <c:v>Control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'ORP + PH + CONDUCTIVITY'!$Z$3:$AE$3</c:f>
                <c:numCache>
                  <c:formatCode>General</c:formatCode>
                  <c:ptCount val="6"/>
                  <c:pt idx="0">
                    <c:v>7.7781745930520452E-2</c:v>
                  </c:pt>
                  <c:pt idx="1">
                    <c:v>2.2052966542697599E-2</c:v>
                  </c:pt>
                  <c:pt idx="2">
                    <c:v>3.464582706955243E-2</c:v>
                  </c:pt>
                  <c:pt idx="3">
                    <c:v>1.814754345175517E-2</c:v>
                  </c:pt>
                  <c:pt idx="4">
                    <c:v>6.1158264636378572E-2</c:v>
                  </c:pt>
                  <c:pt idx="5">
                    <c:v>0.12879052760199403</c:v>
                  </c:pt>
                </c:numCache>
              </c:numRef>
            </c:plus>
            <c:minus>
              <c:numRef>
                <c:f>'ORP + PH + CONDUCTIVITY'!$Z$3:$AE$3</c:f>
                <c:numCache>
                  <c:formatCode>General</c:formatCode>
                  <c:ptCount val="6"/>
                  <c:pt idx="0">
                    <c:v>7.7781745930520452E-2</c:v>
                  </c:pt>
                  <c:pt idx="1">
                    <c:v>2.2052966542697599E-2</c:v>
                  </c:pt>
                  <c:pt idx="2">
                    <c:v>3.464582706955243E-2</c:v>
                  </c:pt>
                  <c:pt idx="3">
                    <c:v>1.814754345175517E-2</c:v>
                  </c:pt>
                  <c:pt idx="4">
                    <c:v>6.1158264636378572E-2</c:v>
                  </c:pt>
                  <c:pt idx="5">
                    <c:v>0.12879052760199403</c:v>
                  </c:pt>
                </c:numCache>
              </c:numRef>
            </c:minus>
          </c:errBars>
          <c:cat>
            <c:strRef>
              <c:f>'ORP + PH + CONDUCTIVITY'!$K$2:$P$2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'ORP + PH + CONDUCTIVITY'!$S$3:$X$3</c:f>
              <c:numCache>
                <c:formatCode>General</c:formatCode>
                <c:ptCount val="6"/>
                <c:pt idx="0">
                  <c:v>6.4749999999999996</c:v>
                </c:pt>
                <c:pt idx="1">
                  <c:v>6.4486666666666652</c:v>
                </c:pt>
                <c:pt idx="2">
                  <c:v>6.4856666666666669</c:v>
                </c:pt>
                <c:pt idx="3">
                  <c:v>6.5133333333333328</c:v>
                </c:pt>
                <c:pt idx="4">
                  <c:v>6.6396666666666668</c:v>
                </c:pt>
                <c:pt idx="5">
                  <c:v>6.742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F7-4C2B-B0B9-FAD2A246E7B1}"/>
            </c:ext>
          </c:extLst>
        </c:ser>
        <c:ser>
          <c:idx val="1"/>
          <c:order val="1"/>
          <c:tx>
            <c:strRef>
              <c:f>'ORP + PH + CONDUCTIVITY'!$R$4</c:f>
              <c:strCache>
                <c:ptCount val="1"/>
                <c:pt idx="0">
                  <c:v>Biochar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'ORP + PH + CONDUCTIVITY'!$Z$4:$AE$4</c:f>
                <c:numCache>
                  <c:formatCode>General</c:formatCode>
                  <c:ptCount val="6"/>
                  <c:pt idx="0">
                    <c:v>7.7781745930520452E-2</c:v>
                  </c:pt>
                  <c:pt idx="1">
                    <c:v>9.5393920141692897E-3</c:v>
                  </c:pt>
                  <c:pt idx="2">
                    <c:v>9.5393920141695239E-3</c:v>
                  </c:pt>
                  <c:pt idx="3">
                    <c:v>1.778576209593883E-2</c:v>
                  </c:pt>
                  <c:pt idx="4">
                    <c:v>0.11324898822211761</c:v>
                  </c:pt>
                  <c:pt idx="5">
                    <c:v>0.11508402727282917</c:v>
                  </c:pt>
                </c:numCache>
              </c:numRef>
            </c:plus>
            <c:minus>
              <c:numRef>
                <c:f>'ORP + PH + CONDUCTIVITY'!$Z$4:$AE$4</c:f>
                <c:numCache>
                  <c:formatCode>General</c:formatCode>
                  <c:ptCount val="6"/>
                  <c:pt idx="0">
                    <c:v>7.7781745930520452E-2</c:v>
                  </c:pt>
                  <c:pt idx="1">
                    <c:v>9.5393920141692897E-3</c:v>
                  </c:pt>
                  <c:pt idx="2">
                    <c:v>9.5393920141695239E-3</c:v>
                  </c:pt>
                  <c:pt idx="3">
                    <c:v>1.778576209593883E-2</c:v>
                  </c:pt>
                  <c:pt idx="4">
                    <c:v>0.11324898822211761</c:v>
                  </c:pt>
                  <c:pt idx="5">
                    <c:v>0.11508402727282917</c:v>
                  </c:pt>
                </c:numCache>
              </c:numRef>
            </c:minus>
          </c:errBars>
          <c:cat>
            <c:strRef>
              <c:f>'ORP + PH + CONDUCTIVITY'!$K$2:$P$2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'ORP + PH + CONDUCTIVITY'!$S$4:$X$4</c:f>
              <c:numCache>
                <c:formatCode>General</c:formatCode>
                <c:ptCount val="6"/>
                <c:pt idx="0">
                  <c:v>6.4749999999999996</c:v>
                </c:pt>
                <c:pt idx="1">
                  <c:v>6.4589999999999996</c:v>
                </c:pt>
                <c:pt idx="2">
                  <c:v>6.5219999999999994</c:v>
                </c:pt>
                <c:pt idx="3">
                  <c:v>6.5756666666666668</c:v>
                </c:pt>
                <c:pt idx="4">
                  <c:v>6.6886666666666663</c:v>
                </c:pt>
                <c:pt idx="5">
                  <c:v>6.9176666666666664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7-4C2B-B0B9-FAD2A246E7B1}"/>
            </c:ext>
          </c:extLst>
        </c:ser>
        <c:ser>
          <c:idx val="2"/>
          <c:order val="2"/>
          <c:tx>
            <c:strRef>
              <c:f>'ORP + PH + CONDUCTIVITY'!$R$5</c:f>
              <c:strCache>
                <c:ptCount val="1"/>
                <c:pt idx="0">
                  <c:v>Biochar-nZVI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'ORP + PH + CONDUCTIVITY'!$Z$5:$AE$5</c:f>
                <c:numCache>
                  <c:formatCode>General</c:formatCode>
                  <c:ptCount val="6"/>
                  <c:pt idx="0">
                    <c:v>7.7781745930520452E-2</c:v>
                  </c:pt>
                  <c:pt idx="1">
                    <c:v>2.720906711619013E-2</c:v>
                  </c:pt>
                  <c:pt idx="2">
                    <c:v>2.9905406423142128E-2</c:v>
                  </c:pt>
                  <c:pt idx="3">
                    <c:v>8.5096024192281336E-2</c:v>
                  </c:pt>
                  <c:pt idx="4">
                    <c:v>6.4779111859714036E-2</c:v>
                  </c:pt>
                  <c:pt idx="5">
                    <c:v>5.6323470537009125E-2</c:v>
                  </c:pt>
                </c:numCache>
              </c:numRef>
            </c:plus>
            <c:minus>
              <c:numRef>
                <c:f>'ORP + PH + CONDUCTIVITY'!$Z$5:$AE$5</c:f>
                <c:numCache>
                  <c:formatCode>General</c:formatCode>
                  <c:ptCount val="6"/>
                  <c:pt idx="0">
                    <c:v>7.7781745930520452E-2</c:v>
                  </c:pt>
                  <c:pt idx="1">
                    <c:v>2.720906711619013E-2</c:v>
                  </c:pt>
                  <c:pt idx="2">
                    <c:v>2.9905406423142128E-2</c:v>
                  </c:pt>
                  <c:pt idx="3">
                    <c:v>8.5096024192281336E-2</c:v>
                  </c:pt>
                  <c:pt idx="4">
                    <c:v>6.4779111859714036E-2</c:v>
                  </c:pt>
                  <c:pt idx="5">
                    <c:v>5.6323470537009125E-2</c:v>
                  </c:pt>
                </c:numCache>
              </c:numRef>
            </c:minus>
          </c:errBars>
          <c:cat>
            <c:strRef>
              <c:f>'ORP + PH + CONDUCTIVITY'!$K$2:$P$2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'ORP + PH + CONDUCTIVITY'!$S$5:$X$5</c:f>
              <c:numCache>
                <c:formatCode>General</c:formatCode>
                <c:ptCount val="6"/>
                <c:pt idx="0">
                  <c:v>6.4749999999999996</c:v>
                </c:pt>
                <c:pt idx="1">
                  <c:v>6.5676666666666668</c:v>
                </c:pt>
                <c:pt idx="2">
                  <c:v>6.7833333333333341</c:v>
                </c:pt>
                <c:pt idx="3">
                  <c:v>7.1336666666666666</c:v>
                </c:pt>
                <c:pt idx="4">
                  <c:v>7.2876666666666665</c:v>
                </c:pt>
                <c:pt idx="5">
                  <c:v>7.3213333333333326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F7-4C2B-B0B9-FAD2A246E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810688"/>
        <c:axId val="48304064"/>
      </c:lineChart>
      <c:catAx>
        <c:axId val="133810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Time [days]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304064"/>
        <c:crosses val="autoZero"/>
        <c:auto val="1"/>
        <c:lblAlgn val="ctr"/>
        <c:lblOffset val="100"/>
        <c:noMultiLvlLbl val="0"/>
      </c:catAx>
      <c:valAx>
        <c:axId val="48304064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81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/>
              <a:t>ORP</a:t>
            </a:r>
            <a:endParaRPr lang="cs-CZ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'ORP + PH + CONDUCTIVITY'!$R$3</c:f>
              <c:strCache>
                <c:ptCount val="1"/>
                <c:pt idx="0">
                  <c:v>Control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'ORP + PH + CONDUCTIVITY'!$Z$13:$AE$13</c:f>
                <c:numCache>
                  <c:formatCode>General</c:formatCode>
                  <c:ptCount val="6"/>
                  <c:pt idx="0">
                    <c:v>11.101576464628792</c:v>
                  </c:pt>
                  <c:pt idx="1">
                    <c:v>9.2915732431775524</c:v>
                  </c:pt>
                  <c:pt idx="2">
                    <c:v>19.093803532385365</c:v>
                  </c:pt>
                  <c:pt idx="3">
                    <c:v>9.1193932546706904</c:v>
                  </c:pt>
                  <c:pt idx="4">
                    <c:v>1.789785834487853</c:v>
                  </c:pt>
                  <c:pt idx="5">
                    <c:v>4.0203648258999252</c:v>
                  </c:pt>
                </c:numCache>
              </c:numRef>
            </c:plus>
            <c:minus>
              <c:numRef>
                <c:f>'ORP + PH + CONDUCTIVITY'!$Z$13:$AE$13</c:f>
                <c:numCache>
                  <c:formatCode>General</c:formatCode>
                  <c:ptCount val="6"/>
                  <c:pt idx="0">
                    <c:v>11.101576464628792</c:v>
                  </c:pt>
                  <c:pt idx="1">
                    <c:v>9.2915732431775524</c:v>
                  </c:pt>
                  <c:pt idx="2">
                    <c:v>19.093803532385365</c:v>
                  </c:pt>
                  <c:pt idx="3">
                    <c:v>9.1193932546706904</c:v>
                  </c:pt>
                  <c:pt idx="4">
                    <c:v>1.789785834487853</c:v>
                  </c:pt>
                  <c:pt idx="5">
                    <c:v>4.0203648258999252</c:v>
                  </c:pt>
                </c:numCache>
              </c:numRef>
            </c:minus>
          </c:errBars>
          <c:cat>
            <c:strRef>
              <c:f>'ORP + PH + CONDUCTIVITY'!$K$2:$P$2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'ORP + PH + CONDUCTIVITY'!$S$13:$X$13</c:f>
              <c:numCache>
                <c:formatCode>General</c:formatCode>
                <c:ptCount val="6"/>
                <c:pt idx="0">
                  <c:v>48.85</c:v>
                </c:pt>
                <c:pt idx="1">
                  <c:v>53.666666666666664</c:v>
                </c:pt>
                <c:pt idx="2">
                  <c:v>78.566666666666677</c:v>
                </c:pt>
                <c:pt idx="3">
                  <c:v>249.46666666666667</c:v>
                </c:pt>
                <c:pt idx="4">
                  <c:v>251.26666666666665</c:v>
                </c:pt>
                <c:pt idx="5">
                  <c:v>-40.766666666666666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F7-4C2B-B0B9-FAD2A246E7B1}"/>
            </c:ext>
          </c:extLst>
        </c:ser>
        <c:ser>
          <c:idx val="1"/>
          <c:order val="1"/>
          <c:tx>
            <c:strRef>
              <c:f>'ORP + PH + CONDUCTIVITY'!$R$4</c:f>
              <c:strCache>
                <c:ptCount val="1"/>
                <c:pt idx="0">
                  <c:v>Biochar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'ORP + PH + CONDUCTIVITY'!$Z$14:$AE$14</c:f>
                <c:numCache>
                  <c:formatCode>General</c:formatCode>
                  <c:ptCount val="6"/>
                  <c:pt idx="0">
                    <c:v>11.101576464628792</c:v>
                  </c:pt>
                  <c:pt idx="1">
                    <c:v>2.8867513459481287</c:v>
                  </c:pt>
                  <c:pt idx="2">
                    <c:v>10.753759032697973</c:v>
                  </c:pt>
                  <c:pt idx="3">
                    <c:v>11.532562594670797</c:v>
                  </c:pt>
                  <c:pt idx="4">
                    <c:v>22.007574453658755</c:v>
                  </c:pt>
                  <c:pt idx="5">
                    <c:v>4.5825756949558398</c:v>
                  </c:pt>
                </c:numCache>
              </c:numRef>
            </c:plus>
            <c:minus>
              <c:numRef>
                <c:f>'ORP + PH + CONDUCTIVITY'!$Z$14:$AE$14</c:f>
                <c:numCache>
                  <c:formatCode>General</c:formatCode>
                  <c:ptCount val="6"/>
                  <c:pt idx="0">
                    <c:v>11.101576464628792</c:v>
                  </c:pt>
                  <c:pt idx="1">
                    <c:v>2.8867513459481287</c:v>
                  </c:pt>
                  <c:pt idx="2">
                    <c:v>10.753759032697973</c:v>
                  </c:pt>
                  <c:pt idx="3">
                    <c:v>11.532562594670797</c:v>
                  </c:pt>
                  <c:pt idx="4">
                    <c:v>22.007574453658755</c:v>
                  </c:pt>
                  <c:pt idx="5">
                    <c:v>4.5825756949558398</c:v>
                  </c:pt>
                </c:numCache>
              </c:numRef>
            </c:minus>
          </c:errBars>
          <c:cat>
            <c:strRef>
              <c:f>'ORP + PH + CONDUCTIVITY'!$K$2:$P$2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'ORP + PH + CONDUCTIVITY'!$S$14:$X$14</c:f>
              <c:numCache>
                <c:formatCode>General</c:formatCode>
                <c:ptCount val="6"/>
                <c:pt idx="0">
                  <c:v>48.85</c:v>
                </c:pt>
                <c:pt idx="1">
                  <c:v>44.333333333333336</c:v>
                </c:pt>
                <c:pt idx="2">
                  <c:v>116.36666666666667</c:v>
                </c:pt>
                <c:pt idx="3">
                  <c:v>107</c:v>
                </c:pt>
                <c:pt idx="4">
                  <c:v>20.166666666666668</c:v>
                </c:pt>
                <c:pt idx="5">
                  <c:v>-31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7-4C2B-B0B9-FAD2A246E7B1}"/>
            </c:ext>
          </c:extLst>
        </c:ser>
        <c:ser>
          <c:idx val="2"/>
          <c:order val="2"/>
          <c:tx>
            <c:strRef>
              <c:f>'ORP + PH + CONDUCTIVITY'!$R$5</c:f>
              <c:strCache>
                <c:ptCount val="1"/>
                <c:pt idx="0">
                  <c:v>Biochar-nZVI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'ORP + PH + CONDUCTIVITY'!$Z$15:$AE$15</c:f>
                <c:numCache>
                  <c:formatCode>General</c:formatCode>
                  <c:ptCount val="6"/>
                  <c:pt idx="0">
                    <c:v>11.101576464628792</c:v>
                  </c:pt>
                  <c:pt idx="1">
                    <c:v>21.794494717703369</c:v>
                  </c:pt>
                  <c:pt idx="2">
                    <c:v>27.971592732627894</c:v>
                  </c:pt>
                  <c:pt idx="3">
                    <c:v>40.669562738408032</c:v>
                  </c:pt>
                  <c:pt idx="4">
                    <c:v>4.4275651698572824</c:v>
                  </c:pt>
                  <c:pt idx="5">
                    <c:v>11.269427669584644</c:v>
                  </c:pt>
                </c:numCache>
              </c:numRef>
            </c:plus>
            <c:minus>
              <c:numRef>
                <c:f>'ORP + PH + CONDUCTIVITY'!$Z$15:$AE$15</c:f>
                <c:numCache>
                  <c:formatCode>General</c:formatCode>
                  <c:ptCount val="6"/>
                  <c:pt idx="0">
                    <c:v>11.101576464628792</c:v>
                  </c:pt>
                  <c:pt idx="1">
                    <c:v>21.794494717703369</c:v>
                  </c:pt>
                  <c:pt idx="2">
                    <c:v>27.971592732627894</c:v>
                  </c:pt>
                  <c:pt idx="3">
                    <c:v>40.669562738408032</c:v>
                  </c:pt>
                  <c:pt idx="4">
                    <c:v>4.4275651698572824</c:v>
                  </c:pt>
                  <c:pt idx="5">
                    <c:v>11.269427669584644</c:v>
                  </c:pt>
                </c:numCache>
              </c:numRef>
            </c:minus>
          </c:errBars>
          <c:cat>
            <c:strRef>
              <c:f>'ORP + PH + CONDUCTIVITY'!$K$2:$P$2</c:f>
              <c:strCache>
                <c:ptCount val="6"/>
                <c:pt idx="0">
                  <c:v>T0</c:v>
                </c:pt>
                <c:pt idx="1">
                  <c:v>T3</c:v>
                </c:pt>
                <c:pt idx="2">
                  <c:v>T7</c:v>
                </c:pt>
                <c:pt idx="3">
                  <c:v>T14</c:v>
                </c:pt>
                <c:pt idx="4">
                  <c:v>T30</c:v>
                </c:pt>
                <c:pt idx="5">
                  <c:v>T60</c:v>
                </c:pt>
              </c:strCache>
            </c:strRef>
          </c:cat>
          <c:val>
            <c:numRef>
              <c:f>'ORP + PH + CONDUCTIVITY'!$S$15:$X$15</c:f>
              <c:numCache>
                <c:formatCode>General</c:formatCode>
                <c:ptCount val="6"/>
                <c:pt idx="0">
                  <c:v>48.85</c:v>
                </c:pt>
                <c:pt idx="1">
                  <c:v>-68</c:v>
                </c:pt>
                <c:pt idx="2">
                  <c:v>-87.199999999999989</c:v>
                </c:pt>
                <c:pt idx="3">
                  <c:v>-329.26666666666665</c:v>
                </c:pt>
                <c:pt idx="4">
                  <c:v>-136.33333333333334</c:v>
                </c:pt>
                <c:pt idx="5">
                  <c:v>-156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F7-4C2B-B0B9-FAD2A246E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808128"/>
        <c:axId val="48305792"/>
      </c:lineChart>
      <c:catAx>
        <c:axId val="133808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Time [days]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305792"/>
        <c:crossesAt val="-400"/>
        <c:auto val="1"/>
        <c:lblAlgn val="ctr"/>
        <c:lblOffset val="100"/>
        <c:noMultiLvlLbl val="0"/>
      </c:catAx>
      <c:valAx>
        <c:axId val="4830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>
                    <a:solidFill>
                      <a:sysClr val="windowText" lastClr="000000"/>
                    </a:solidFill>
                  </a:rPr>
                  <a:t>ORP [mV]</a:t>
                </a:r>
                <a:endParaRPr lang="en-US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80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69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90B9E-B8D5-438F-9F9F-F0E99F8CCA3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03845-6036-4C7D-B8AF-91A06E9ECE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12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19C060-5818-45E3-9F38-EEDD0F9D0803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5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19C060-5818-45E3-9F38-EEDD0F9D0803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56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44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02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0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90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71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15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94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78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31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71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32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5953B-C051-4882-8E8C-77B3BA56C219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9D299-5F95-43E4-A3E0-DE953E8204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338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8.bin"/><Relationship Id="rId3" Type="http://schemas.openxmlformats.org/officeDocument/2006/relationships/image" Target="../media/image70.png"/><Relationship Id="rId21" Type="http://schemas.openxmlformats.org/officeDocument/2006/relationships/image" Target="../media/image69.wmf"/><Relationship Id="rId7" Type="http://schemas.openxmlformats.org/officeDocument/2006/relationships/image" Target="../media/image63.wmf"/><Relationship Id="rId12" Type="http://schemas.openxmlformats.org/officeDocument/2006/relationships/image" Target="../media/image71.png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6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65.wmf"/><Relationship Id="rId18" Type="http://schemas.openxmlformats.org/officeDocument/2006/relationships/image" Target="../media/image8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4.wmf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81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8.emf"/><Relationship Id="rId4" Type="http://schemas.openxmlformats.org/officeDocument/2006/relationships/image" Target="../media/image8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1.wmf"/><Relationship Id="rId4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wmf"/><Relationship Id="rId12" Type="http://schemas.openxmlformats.org/officeDocument/2006/relationships/image" Target="../media/image21.wmf"/><Relationship Id="rId17" Type="http://schemas.openxmlformats.org/officeDocument/2006/relationships/image" Target="../media/image26.jpe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wmf"/><Relationship Id="rId15" Type="http://schemas.openxmlformats.org/officeDocument/2006/relationships/image" Target="../media/image24.jpeg"/><Relationship Id="rId10" Type="http://schemas.openxmlformats.org/officeDocument/2006/relationships/image" Target="../media/image19.wmf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wmf"/><Relationship Id="rId1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/>
              <a:t>Iron </a:t>
            </a:r>
            <a:r>
              <a:rPr lang="cs-CZ" sz="4000" b="1" dirty="0" err="1"/>
              <a:t>nanomaterials</a:t>
            </a:r>
            <a:r>
              <a:rPr lang="cs-CZ" sz="4000" b="1" dirty="0"/>
              <a:t> in </a:t>
            </a:r>
            <a:r>
              <a:rPr lang="cs-CZ" sz="4000" b="1" dirty="0" err="1"/>
              <a:t>decontamination</a:t>
            </a:r>
            <a:r>
              <a:rPr lang="cs-CZ" sz="4000" b="1" dirty="0"/>
              <a:t> </a:t>
            </a:r>
            <a:r>
              <a:rPr lang="cs-CZ" sz="4000" b="1" dirty="0" err="1"/>
              <a:t>technologies</a:t>
            </a:r>
            <a:r>
              <a:rPr lang="cs-CZ" sz="4000" b="1" dirty="0"/>
              <a:t> and </a:t>
            </a:r>
            <a:r>
              <a:rPr lang="cs-CZ" sz="4000" b="1" dirty="0" err="1"/>
              <a:t>their</a:t>
            </a:r>
            <a:r>
              <a:rPr lang="cs-CZ" sz="4000" b="1" dirty="0"/>
              <a:t> </a:t>
            </a:r>
            <a:r>
              <a:rPr lang="cs-CZ" sz="4000" b="1" dirty="0" err="1"/>
              <a:t>interactions</a:t>
            </a:r>
            <a:r>
              <a:rPr lang="cs-CZ" sz="4000" b="1" dirty="0"/>
              <a:t> </a:t>
            </a:r>
            <a:r>
              <a:rPr lang="cs-CZ" sz="4000" b="1" dirty="0" err="1"/>
              <a:t>with</a:t>
            </a:r>
            <a:r>
              <a:rPr lang="cs-CZ" sz="4000" b="1" dirty="0"/>
              <a:t> </a:t>
            </a:r>
            <a:r>
              <a:rPr lang="cs-CZ" sz="4000" b="1" dirty="0" err="1"/>
              <a:t>microorganisms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752600"/>
          </a:xfrm>
        </p:spPr>
        <p:txBody>
          <a:bodyPr/>
          <a:lstStyle/>
          <a:p>
            <a:r>
              <a:rPr lang="en-US" dirty="0" err="1" smtClean="0"/>
              <a:t>RNDr</a:t>
            </a:r>
            <a:r>
              <a:rPr lang="cs-CZ" dirty="0" smtClean="0"/>
              <a:t>. Jaroslav Semerád,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89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03200" y="1357313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sp>
        <p:nvSpPr>
          <p:cNvPr id="45059" name="TextovéPole 4"/>
          <p:cNvSpPr txBox="1">
            <a:spLocks noChangeArrowheads="1"/>
          </p:cNvSpPr>
          <p:nvPr/>
        </p:nvSpPr>
        <p:spPr bwMode="auto">
          <a:xfrm>
            <a:off x="4733925" y="2797175"/>
            <a:ext cx="4189413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Aft>
                <a:spcPts val="1200"/>
              </a:spcAft>
            </a:pPr>
            <a:r>
              <a:rPr lang="en-GB" altLang="en-US" sz="1800" dirty="0">
                <a:solidFill>
                  <a:srgbClr val="00218C"/>
                </a:solidFill>
                <a:latin typeface="Calibri" pitchFamily="34" charset="0"/>
              </a:rPr>
              <a:t>Hydrogeological settings:</a:t>
            </a:r>
            <a:endParaRPr lang="en-GB" altLang="en-US" sz="1800" b="0" dirty="0">
              <a:solidFill>
                <a:srgbClr val="00218C"/>
              </a:solidFill>
              <a:latin typeface="Calibri" pitchFamily="34" charset="0"/>
            </a:endParaRP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 Quaternary aquifer (clayey gravel)</a:t>
            </a: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 Saturated thickness 3.5 m</a:t>
            </a: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 Cr(VI) concentration in groundwater </a:t>
            </a: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up to 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50</a:t>
            </a: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mg/l</a:t>
            </a:r>
            <a:endParaRPr lang="cs-CZ" altLang="en-US" sz="1800" b="0" dirty="0">
              <a:solidFill>
                <a:srgbClr val="00218C"/>
              </a:solidFill>
              <a:latin typeface="Calibri" pitchFamily="34" charset="0"/>
            </a:endParaRP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  </a:t>
            </a:r>
            <a:r>
              <a:rPr lang="cs-CZ" altLang="en-US" sz="1800" b="0" dirty="0" err="1">
                <a:solidFill>
                  <a:srgbClr val="00218C"/>
                </a:solidFill>
                <a:latin typeface="Calibri" pitchFamily="34" charset="0"/>
              </a:rPr>
              <a:t>cVOCs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 </a:t>
            </a: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concentration in groundwater </a:t>
            </a: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up to 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6500</a:t>
            </a: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µg/l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 (TCE </a:t>
            </a:r>
            <a:r>
              <a:rPr lang="cs-CZ" altLang="en-US" sz="1800" b="0" dirty="0" err="1">
                <a:solidFill>
                  <a:srgbClr val="00218C"/>
                </a:solidFill>
                <a:latin typeface="Calibri" pitchFamily="34" charset="0"/>
              </a:rPr>
              <a:t>dominates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)</a:t>
            </a:r>
            <a:endParaRPr lang="en-GB" altLang="en-US" sz="1800" b="0" dirty="0">
              <a:solidFill>
                <a:srgbClr val="00218C"/>
              </a:solidFill>
              <a:latin typeface="Calibri" pitchFamily="34" charset="0"/>
            </a:endParaRP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 TDS  8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00</a:t>
            </a: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– 9</a:t>
            </a:r>
            <a:r>
              <a:rPr lang="cs-CZ" altLang="en-US" sz="1800" b="0" dirty="0">
                <a:solidFill>
                  <a:srgbClr val="00218C"/>
                </a:solidFill>
                <a:latin typeface="Calibri" pitchFamily="34" charset="0"/>
              </a:rPr>
              <a:t>00</a:t>
            </a: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g/l</a:t>
            </a: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 Eh 300 - 440 mV</a:t>
            </a:r>
          </a:p>
          <a:p>
            <a:pPr defTabSz="914400" eaLnBrk="1" hangingPunct="1">
              <a:lnSpc>
                <a:spcPct val="7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1800" b="0" dirty="0">
                <a:solidFill>
                  <a:srgbClr val="00218C"/>
                </a:solidFill>
                <a:latin typeface="Calibri" pitchFamily="34" charset="0"/>
              </a:rPr>
              <a:t>  pH 7 – 7.2</a:t>
            </a:r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97175"/>
            <a:ext cx="429101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7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46088" y="3865563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smtClean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Cr(VI)</a:t>
            </a:r>
            <a:endParaRPr lang="en-US" altLang="en-US" sz="2000" smtClean="0">
              <a:solidFill>
                <a:srgbClr val="00218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203200" y="1241425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179638"/>
            <a:ext cx="5953125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Line 7"/>
          <p:cNvSpPr>
            <a:spLocks noChangeShapeType="1"/>
          </p:cNvSpPr>
          <p:nvPr/>
        </p:nvSpPr>
        <p:spPr bwMode="auto">
          <a:xfrm flipH="1">
            <a:off x="4953000" y="2519363"/>
            <a:ext cx="627063" cy="790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5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4" name="Text Box 34"/>
          <p:cNvSpPr txBox="1">
            <a:spLocks noChangeArrowheads="1"/>
          </p:cNvSpPr>
          <p:nvPr/>
        </p:nvSpPr>
        <p:spPr bwMode="auto">
          <a:xfrm>
            <a:off x="446088" y="3865563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smtClean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CVOCs</a:t>
            </a:r>
            <a:endParaRPr lang="en-US" altLang="en-US" sz="2000" smtClean="0">
              <a:solidFill>
                <a:srgbClr val="00218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9155" name="Line 45"/>
          <p:cNvSpPr>
            <a:spLocks noChangeShapeType="1"/>
          </p:cNvSpPr>
          <p:nvPr/>
        </p:nvSpPr>
        <p:spPr bwMode="auto">
          <a:xfrm flipH="1">
            <a:off x="4927600" y="2825750"/>
            <a:ext cx="627063" cy="790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86" name="Rectangle 46"/>
          <p:cNvSpPr>
            <a:spLocks noChangeArrowheads="1"/>
          </p:cNvSpPr>
          <p:nvPr/>
        </p:nvSpPr>
        <p:spPr bwMode="auto">
          <a:xfrm>
            <a:off x="203200" y="1241425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189163"/>
            <a:ext cx="596582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Line 50"/>
          <p:cNvSpPr>
            <a:spLocks noChangeShapeType="1"/>
          </p:cNvSpPr>
          <p:nvPr/>
        </p:nvSpPr>
        <p:spPr bwMode="auto">
          <a:xfrm flipH="1">
            <a:off x="4953000" y="2519363"/>
            <a:ext cx="627063" cy="790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0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49625"/>
            <a:ext cx="441166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327400"/>
            <a:ext cx="44894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1776413" y="2930525"/>
            <a:ext cx="6180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2127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smtClean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Cr(VI) 									chlorine</a:t>
            </a:r>
            <a:r>
              <a:rPr lang="cs-CZ" altLang="en-US" sz="2000" smtClean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number</a:t>
            </a:r>
            <a:endParaRPr lang="en-US" altLang="en-US" sz="2000" smtClean="0">
              <a:solidFill>
                <a:srgbClr val="00218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5018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097088"/>
            <a:ext cx="21431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203200" y="1241425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sah 2"/>
          <p:cNvSpPr>
            <a:spLocks/>
          </p:cNvSpPr>
          <p:nvPr/>
        </p:nvSpPr>
        <p:spPr bwMode="auto">
          <a:xfrm>
            <a:off x="1098550" y="2906713"/>
            <a:ext cx="5162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200" dirty="0">
                <a:solidFill>
                  <a:srgbClr val="00218C"/>
                </a:solidFill>
                <a:latin typeface="Tahoma" pitchFamily="34" charset="0"/>
                <a:cs typeface="Tahoma" pitchFamily="34" charset="0"/>
              </a:rPr>
              <a:t>Molecular biology methods</a:t>
            </a:r>
          </a:p>
        </p:txBody>
      </p:sp>
      <p:pic>
        <p:nvPicPr>
          <p:cNvPr id="51203" name="Obrázek 10" descr="20150605_1126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2338388"/>
            <a:ext cx="19050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Obrázek 11" descr="_MG_42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16995" r="27454" b="8488"/>
          <a:stretch>
            <a:fillRect/>
          </a:stretch>
        </p:blipFill>
        <p:spPr bwMode="auto">
          <a:xfrm>
            <a:off x="4960938" y="4899025"/>
            <a:ext cx="1766887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ovéPole 12"/>
          <p:cNvSpPr txBox="1">
            <a:spLocks noChangeArrowheads="1"/>
          </p:cNvSpPr>
          <p:nvPr/>
        </p:nvSpPr>
        <p:spPr bwMode="auto">
          <a:xfrm>
            <a:off x="4960938" y="649128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altLang="en-US" sz="1800" b="0">
                <a:latin typeface="Calibri" pitchFamily="34" charset="0"/>
              </a:rPr>
              <a:t>Nanofiber carriers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6261100" y="3867150"/>
            <a:ext cx="1512888" cy="1655763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7" name="Obdélník 17"/>
          <p:cNvSpPr>
            <a:spLocks noChangeArrowheads="1"/>
          </p:cNvSpPr>
          <p:nvPr/>
        </p:nvSpPr>
        <p:spPr bwMode="auto">
          <a:xfrm>
            <a:off x="7258050" y="6092825"/>
            <a:ext cx="166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altLang="en-US" sz="1800" b="0">
                <a:latin typeface="Calibri" pitchFamily="34" charset="0"/>
              </a:rPr>
              <a:t>Monitoring well</a:t>
            </a:r>
          </a:p>
        </p:txBody>
      </p:sp>
      <p:sp>
        <p:nvSpPr>
          <p:cNvPr id="51208" name="Obdélník 18"/>
          <p:cNvSpPr>
            <a:spLocks noChangeArrowheads="1"/>
          </p:cNvSpPr>
          <p:nvPr/>
        </p:nvSpPr>
        <p:spPr bwMode="auto">
          <a:xfrm>
            <a:off x="144463" y="3368675"/>
            <a:ext cx="6553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 Detection of </a:t>
            </a:r>
            <a:r>
              <a:rPr lang="en-US" altLang="en-US" sz="1800" i="1" dirty="0" err="1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Dehalobacter</a:t>
            </a:r>
            <a:r>
              <a:rPr lang="en-US" altLang="en-US" sz="1800" i="1" dirty="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, </a:t>
            </a:r>
            <a:r>
              <a:rPr lang="en-US" altLang="en-US" sz="1800" i="1" dirty="0" err="1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Dehalococcoides</a:t>
            </a:r>
            <a:r>
              <a:rPr lang="en-US" altLang="en-US" sz="1800" i="1" dirty="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   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and </a:t>
            </a:r>
            <a:r>
              <a:rPr lang="en-US" altLang="en-US" sz="1800" i="1" dirty="0" err="1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Sulfurospirillium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 by PCR or qPCR </a:t>
            </a:r>
            <a:endParaRPr lang="en-US" altLang="en-US" sz="1800" dirty="0">
              <a:solidFill>
                <a:srgbClr val="00218C"/>
              </a:solidFill>
              <a:latin typeface="Calibri" pitchFamily="34" charset="0"/>
            </a:endParaRPr>
          </a:p>
          <a:p>
            <a:pPr defTabSz="914400" eaLnBrk="1"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 Presence of </a:t>
            </a:r>
            <a:r>
              <a:rPr lang="en-US" altLang="en-US" sz="1800" dirty="0" err="1">
                <a:solidFill>
                  <a:srgbClr val="00218C"/>
                </a:solidFill>
                <a:latin typeface="Calibri" pitchFamily="34" charset="0"/>
              </a:rPr>
              <a:t>funcional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 genes (</a:t>
            </a:r>
            <a:r>
              <a:rPr lang="en-US" altLang="en-US" sz="1800" dirty="0" err="1">
                <a:solidFill>
                  <a:srgbClr val="00218C"/>
                </a:solidFill>
                <a:latin typeface="Calibri" pitchFamily="34" charset="0"/>
              </a:rPr>
              <a:t>bvcA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 and </a:t>
            </a:r>
            <a:r>
              <a:rPr lang="en-US" altLang="en-US" sz="1800" dirty="0" err="1">
                <a:solidFill>
                  <a:srgbClr val="00218C"/>
                </a:solidFill>
                <a:latin typeface="Calibri" pitchFamily="34" charset="0"/>
              </a:rPr>
              <a:t>vcrA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) by qPCR</a:t>
            </a:r>
          </a:p>
          <a:p>
            <a:pPr defTabSz="914400" eaLnBrk="1"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 Total biomass quantified by qPCR using 16SrRNA </a:t>
            </a:r>
            <a:r>
              <a:rPr lang="cs-CZ" altLang="en-US" sz="1800" dirty="0" smtClean="0">
                <a:solidFill>
                  <a:srgbClr val="00218C"/>
                </a:solidFill>
                <a:latin typeface="Calibri" pitchFamily="34" charset="0"/>
              </a:rPr>
              <a:t>and PLFA</a:t>
            </a:r>
            <a:endParaRPr lang="cs-CZ" altLang="en-US" sz="1800" dirty="0">
              <a:solidFill>
                <a:srgbClr val="00218C"/>
              </a:solidFill>
              <a:latin typeface="Calibri" pitchFamily="34" charset="0"/>
            </a:endParaRPr>
          </a:p>
          <a:p>
            <a:pPr defTabSz="914400" eaLnBrk="1">
              <a:buFont typeface="Arial" pitchFamily="34" charset="0"/>
              <a:buChar char="•"/>
            </a:pPr>
            <a:r>
              <a:rPr lang="cs-CZ" altLang="en-US" sz="1800" dirty="0">
                <a:solidFill>
                  <a:srgbClr val="00218C"/>
                </a:solidFill>
                <a:latin typeface="Calibri" pitchFamily="34" charset="0"/>
              </a:rPr>
              <a:t> 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Illumina </a:t>
            </a:r>
            <a:r>
              <a:rPr lang="en-US" altLang="en-US" sz="1800" dirty="0" err="1">
                <a:solidFill>
                  <a:srgbClr val="00218C"/>
                </a:solidFill>
                <a:latin typeface="Calibri" pitchFamily="34" charset="0"/>
              </a:rPr>
              <a:t>MiSeq</a:t>
            </a:r>
            <a:r>
              <a:rPr lang="en-US" altLang="en-US" sz="1800" dirty="0">
                <a:solidFill>
                  <a:srgbClr val="00218C"/>
                </a:solidFill>
                <a:latin typeface="Calibri" pitchFamily="34" charset="0"/>
              </a:rPr>
              <a:t> amplicon sequencing </a:t>
            </a:r>
          </a:p>
        </p:txBody>
      </p:sp>
      <p:pic>
        <p:nvPicPr>
          <p:cNvPr id="51209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235575"/>
            <a:ext cx="40767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62" name="Rectangle 34"/>
          <p:cNvSpPr>
            <a:spLocks noChangeArrowheads="1"/>
          </p:cNvSpPr>
          <p:nvPr/>
        </p:nvSpPr>
        <p:spPr bwMode="auto">
          <a:xfrm>
            <a:off x="203200" y="1241425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pic>
        <p:nvPicPr>
          <p:cNvPr id="512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3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31" y="3834195"/>
            <a:ext cx="6549938" cy="302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6" name="Zástupný symbol pro obsah 2"/>
          <p:cNvSpPr>
            <a:spLocks/>
          </p:cNvSpPr>
          <p:nvPr/>
        </p:nvSpPr>
        <p:spPr bwMode="auto">
          <a:xfrm>
            <a:off x="317500" y="1171487"/>
            <a:ext cx="873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1800" dirty="0">
                <a:solidFill>
                  <a:srgbClr val="00218C"/>
                </a:solidFill>
                <a:latin typeface="Tahoma" pitchFamily="34" charset="0"/>
                <a:cs typeface="Tahoma" pitchFamily="34" charset="0"/>
              </a:rPr>
              <a:t>Molecular biology methods 		Transformation product analysis</a:t>
            </a:r>
          </a:p>
        </p:txBody>
      </p:sp>
      <p:pic>
        <p:nvPicPr>
          <p:cNvPr id="522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1633449"/>
            <a:ext cx="446563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3449"/>
            <a:ext cx="4254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2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123825" y="6492875"/>
            <a:ext cx="8893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1000" b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Němeček  J., Pokorný P., Lhotský O., Knytl V., Najmanová P., Steinová P., Černík M., Filipová A., Cajthaml T. Science of the Total Environment, doi:10.1016/j.scitotenv.2016.01.019.</a:t>
            </a:r>
          </a:p>
        </p:txBody>
      </p:sp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AutoShape 8"/>
          <p:cNvSpPr>
            <a:spLocks noChangeAspect="1" noChangeArrowheads="1" noTextEdit="1"/>
          </p:cNvSpPr>
          <p:nvPr/>
        </p:nvSpPr>
        <p:spPr bwMode="auto">
          <a:xfrm>
            <a:off x="1311275" y="2214563"/>
            <a:ext cx="59658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Obdélník 10"/>
          <p:cNvSpPr>
            <a:spLocks noChangeArrowheads="1"/>
          </p:cNvSpPr>
          <p:nvPr/>
        </p:nvSpPr>
        <p:spPr bwMode="auto">
          <a:xfrm>
            <a:off x="328613" y="4759325"/>
            <a:ext cx="841216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Tx/>
              <a:buChar char="•"/>
            </a:pPr>
            <a:r>
              <a:rPr lang="en-US" altLang="en-US" sz="1800" b="0" dirty="0">
                <a:solidFill>
                  <a:srgbClr val="00218C"/>
                </a:solidFill>
              </a:rPr>
              <a:t> Combination of nano-bio reduction exhibited </a:t>
            </a:r>
            <a:r>
              <a:rPr lang="en-US" altLang="en-US" sz="1800" dirty="0">
                <a:solidFill>
                  <a:srgbClr val="00218C"/>
                </a:solidFill>
              </a:rPr>
              <a:t>high efficiency of Cr(VI) and </a:t>
            </a:r>
            <a:r>
              <a:rPr lang="en-US" altLang="en-US" sz="1800" dirty="0" err="1">
                <a:solidFill>
                  <a:srgbClr val="00218C"/>
                </a:solidFill>
              </a:rPr>
              <a:t>cVOC</a:t>
            </a:r>
            <a:r>
              <a:rPr lang="en-US" altLang="en-US" sz="1800" dirty="0">
                <a:solidFill>
                  <a:srgbClr val="00218C"/>
                </a:solidFill>
              </a:rPr>
              <a:t> removal</a:t>
            </a:r>
            <a:endParaRPr lang="en-US" altLang="en-US" sz="1800" b="0" dirty="0">
              <a:solidFill>
                <a:srgbClr val="00218C"/>
              </a:solidFill>
            </a:endParaRPr>
          </a:p>
          <a:p>
            <a:pPr defTabSz="914400" eaLnBrk="1" hangingPunct="1">
              <a:lnSpc>
                <a:spcPct val="90000"/>
              </a:lnSpc>
              <a:buFontTx/>
              <a:buChar char="•"/>
            </a:pPr>
            <a:r>
              <a:rPr lang="en-US" altLang="en-US" sz="1800" b="0" dirty="0">
                <a:solidFill>
                  <a:srgbClr val="00218C"/>
                </a:solidFill>
              </a:rPr>
              <a:t> The results indicates a reciprocal effect of both the abiotic and the biotic processes: reduction of Cr(VI) by reductants (mainly </a:t>
            </a:r>
            <a:r>
              <a:rPr lang="en-US" altLang="en-US" sz="1800" b="0" dirty="0" err="1">
                <a:solidFill>
                  <a:srgbClr val="00218C"/>
                </a:solidFill>
              </a:rPr>
              <a:t>Fe</a:t>
            </a:r>
            <a:r>
              <a:rPr lang="en-US" altLang="en-US" sz="1800" b="0" baseline="30000" dirty="0" err="1">
                <a:solidFill>
                  <a:srgbClr val="00218C"/>
                </a:solidFill>
              </a:rPr>
              <a:t>II</a:t>
            </a:r>
            <a:r>
              <a:rPr lang="en-US" altLang="en-US" sz="1800" b="0" dirty="0">
                <a:solidFill>
                  <a:srgbClr val="00218C"/>
                </a:solidFill>
              </a:rPr>
              <a:t>) produced or recycled by microbial processes</a:t>
            </a:r>
          </a:p>
          <a:p>
            <a:pPr defTabSz="914400" eaLnBrk="1" hangingPunct="1">
              <a:lnSpc>
                <a:spcPct val="90000"/>
              </a:lnSpc>
              <a:buFontTx/>
              <a:buChar char="•"/>
            </a:pPr>
            <a:r>
              <a:rPr lang="en-US" altLang="en-US" sz="1800" b="0" dirty="0">
                <a:solidFill>
                  <a:srgbClr val="00218C"/>
                </a:solidFill>
              </a:rPr>
              <a:t> </a:t>
            </a:r>
            <a:r>
              <a:rPr lang="en-US" altLang="en-US" sz="1800" b="0" dirty="0" err="1">
                <a:solidFill>
                  <a:srgbClr val="00218C"/>
                </a:solidFill>
              </a:rPr>
              <a:t>cVOCs</a:t>
            </a:r>
            <a:r>
              <a:rPr lang="en-US" altLang="en-US" sz="1800" b="0" dirty="0">
                <a:solidFill>
                  <a:srgbClr val="00218C"/>
                </a:solidFill>
              </a:rPr>
              <a:t> were removed by </a:t>
            </a:r>
            <a:r>
              <a:rPr lang="en-US" altLang="en-US" sz="1800" b="0" dirty="0" err="1">
                <a:solidFill>
                  <a:srgbClr val="00218C"/>
                </a:solidFill>
              </a:rPr>
              <a:t>chlororespiring</a:t>
            </a:r>
            <a:r>
              <a:rPr lang="en-US" altLang="en-US" sz="1800" b="0" dirty="0">
                <a:solidFill>
                  <a:srgbClr val="00218C"/>
                </a:solidFill>
              </a:rPr>
              <a:t> community developed subsequently</a:t>
            </a:r>
          </a:p>
        </p:txBody>
      </p:sp>
      <p:pic>
        <p:nvPicPr>
          <p:cNvPr id="53256" name="Picture 1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508125"/>
            <a:ext cx="6846888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effect of </a:t>
            </a:r>
            <a:r>
              <a:rPr lang="en-US" sz="2800" dirty="0" err="1"/>
              <a:t>nZVI</a:t>
            </a:r>
            <a:r>
              <a:rPr lang="en-US" sz="2800" dirty="0"/>
              <a:t> </a:t>
            </a:r>
            <a:r>
              <a:rPr lang="en-US" sz="2800" dirty="0" smtClean="0"/>
              <a:t>on resident </a:t>
            </a:r>
            <a:r>
              <a:rPr lang="en-US" sz="2800" dirty="0"/>
              <a:t>microbial population from </a:t>
            </a:r>
            <a:r>
              <a:rPr lang="cs-CZ" sz="2800" dirty="0" smtClean="0"/>
              <a:t>a </a:t>
            </a:r>
            <a:r>
              <a:rPr lang="en-US" sz="2800" dirty="0" smtClean="0"/>
              <a:t>real </a:t>
            </a:r>
            <a:r>
              <a:rPr lang="en-US" sz="2800" dirty="0"/>
              <a:t>contaminated </a:t>
            </a:r>
            <a:r>
              <a:rPr lang="en-US" sz="2800" dirty="0" smtClean="0"/>
              <a:t>site</a:t>
            </a:r>
            <a:endParaRPr lang="en-US" sz="28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" y="162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800" b="1" dirty="0"/>
          </a:p>
        </p:txBody>
      </p:sp>
      <p:pic>
        <p:nvPicPr>
          <p:cNvPr id="7" name="Picture 3" descr="C:\Users\semerj\Desktop\prezentace\20180925_140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emerj\Desktop\prezentace\20180925_140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5064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5129" y="1916832"/>
            <a:ext cx="50369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200 L </a:t>
            </a:r>
            <a:r>
              <a:rPr lang="cs-CZ" sz="2200" b="1" dirty="0" err="1"/>
              <a:t>of</a:t>
            </a:r>
            <a:r>
              <a:rPr lang="cs-CZ" sz="2200" b="1" dirty="0"/>
              <a:t> </a:t>
            </a:r>
            <a:r>
              <a:rPr lang="cs-CZ" sz="2200" b="1" dirty="0" err="1"/>
              <a:t>real</a:t>
            </a:r>
            <a:r>
              <a:rPr lang="cs-CZ" sz="2200" b="1" dirty="0"/>
              <a:t> </a:t>
            </a:r>
            <a:r>
              <a:rPr lang="cs-CZ" sz="2200" b="1" dirty="0" err="1"/>
              <a:t>contaminated</a:t>
            </a:r>
            <a:r>
              <a:rPr lang="cs-CZ" sz="2200" b="1" dirty="0"/>
              <a:t> </a:t>
            </a:r>
            <a:r>
              <a:rPr lang="cs-CZ" sz="2200" b="1" dirty="0" err="1"/>
              <a:t>water</a:t>
            </a:r>
            <a:r>
              <a:rPr lang="cs-CZ" sz="2200" b="1" dirty="0"/>
              <a:t> </a:t>
            </a:r>
            <a:r>
              <a:rPr lang="cs-CZ" sz="2200" b="1" dirty="0" err="1"/>
              <a:t>from</a:t>
            </a:r>
            <a:r>
              <a:rPr lang="cs-CZ" sz="2200" b="1" dirty="0"/>
              <a:t> </a:t>
            </a:r>
            <a:r>
              <a:rPr lang="cs-CZ" sz="2200" b="1" dirty="0" err="1"/>
              <a:t>Spolchemie</a:t>
            </a:r>
            <a:r>
              <a:rPr lang="cs-CZ" sz="2200" b="1" dirty="0"/>
              <a:t> </a:t>
            </a:r>
            <a:r>
              <a:rPr lang="cs-CZ" sz="2200" b="1" dirty="0" err="1" smtClean="0"/>
              <a:t>company</a:t>
            </a:r>
            <a:r>
              <a:rPr lang="cs-CZ" sz="2200" b="1" dirty="0" smtClean="0"/>
              <a:t> (Czech </a:t>
            </a:r>
            <a:r>
              <a:rPr lang="cs-CZ" sz="2200" b="1" dirty="0"/>
              <a:t>R</a:t>
            </a:r>
            <a:r>
              <a:rPr lang="cs-CZ" sz="2200" b="1" dirty="0" smtClean="0"/>
              <a:t>epublic)</a:t>
            </a:r>
            <a:endParaRPr lang="cs-CZ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/>
              <a:t>Main</a:t>
            </a:r>
            <a:r>
              <a:rPr lang="cs-CZ" sz="2200" dirty="0"/>
              <a:t> </a:t>
            </a:r>
            <a:r>
              <a:rPr lang="cs-CZ" sz="2200" dirty="0" err="1"/>
              <a:t>contamination</a:t>
            </a:r>
            <a:r>
              <a:rPr lang="cs-CZ" sz="2200" dirty="0"/>
              <a:t> by </a:t>
            </a:r>
            <a:r>
              <a:rPr lang="cs-CZ" sz="2200" dirty="0" err="1"/>
              <a:t>c</a:t>
            </a:r>
            <a:r>
              <a:rPr lang="cs-CZ" sz="2200" dirty="0" err="1" smtClean="0"/>
              <a:t>hlorinated</a:t>
            </a:r>
            <a:r>
              <a:rPr lang="cs-CZ" sz="2200" dirty="0" smtClean="0"/>
              <a:t> </a:t>
            </a:r>
            <a:r>
              <a:rPr lang="cs-CZ" sz="2200" dirty="0" err="1"/>
              <a:t>solvents</a:t>
            </a:r>
            <a:endParaRPr lang="cs-CZ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/>
              <a:t>2 </a:t>
            </a:r>
            <a:r>
              <a:rPr lang="cs-CZ" sz="2200" dirty="0" err="1"/>
              <a:t>months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exposition</a:t>
            </a:r>
            <a:r>
              <a:rPr lang="cs-CZ" sz="2200" dirty="0"/>
              <a:t> </a:t>
            </a:r>
            <a:r>
              <a:rPr lang="cs-CZ" sz="2200" dirty="0" err="1"/>
              <a:t>with</a:t>
            </a:r>
            <a:r>
              <a:rPr lang="cs-CZ" sz="2200" dirty="0"/>
              <a:t> </a:t>
            </a:r>
            <a:r>
              <a:rPr lang="cs-CZ" sz="2200" dirty="0" err="1"/>
              <a:t>Biochar</a:t>
            </a:r>
            <a:r>
              <a:rPr lang="cs-CZ" sz="2200" dirty="0"/>
              <a:t> and </a:t>
            </a:r>
            <a:r>
              <a:rPr lang="cs-CZ" sz="2200" dirty="0" smtClean="0"/>
              <a:t>a </a:t>
            </a:r>
            <a:r>
              <a:rPr lang="cs-CZ" sz="2200" dirty="0" err="1" smtClean="0"/>
              <a:t>composite</a:t>
            </a:r>
            <a:r>
              <a:rPr lang="cs-CZ" sz="2200" dirty="0" smtClean="0"/>
              <a:t> </a:t>
            </a:r>
            <a:r>
              <a:rPr lang="cs-CZ" sz="2200" b="1" dirty="0" err="1" smtClean="0"/>
              <a:t>Biochar-nZVI</a:t>
            </a:r>
            <a:r>
              <a:rPr lang="cs-CZ" sz="2200" b="1" dirty="0" smtClean="0"/>
              <a:t> </a:t>
            </a:r>
            <a:r>
              <a:rPr lang="cs-CZ" sz="2200" dirty="0" err="1"/>
              <a:t>material</a:t>
            </a:r>
            <a:r>
              <a:rPr lang="cs-CZ" sz="2200" dirty="0"/>
              <a:t> </a:t>
            </a:r>
            <a:r>
              <a:rPr lang="cs-CZ" sz="2200" b="1" dirty="0" smtClean="0"/>
              <a:t>(0.7 g/L</a:t>
            </a:r>
            <a:r>
              <a:rPr lang="cs-CZ" sz="2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/>
              <a:t>After</a:t>
            </a:r>
            <a:r>
              <a:rPr lang="cs-CZ" sz="2200" dirty="0"/>
              <a:t> 1 </a:t>
            </a:r>
            <a:r>
              <a:rPr lang="cs-CZ" sz="2200" dirty="0" err="1"/>
              <a:t>week</a:t>
            </a:r>
            <a:r>
              <a:rPr lang="cs-CZ" sz="2200" dirty="0"/>
              <a:t>,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addition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b="1" dirty="0" err="1" smtClean="0"/>
              <a:t>whey</a:t>
            </a:r>
            <a:r>
              <a:rPr lang="cs-CZ" sz="2200" dirty="0" smtClean="0"/>
              <a:t> </a:t>
            </a:r>
            <a:r>
              <a:rPr lang="cs-CZ" sz="2200" b="1" dirty="0"/>
              <a:t>(</a:t>
            </a:r>
            <a:r>
              <a:rPr lang="cs-CZ" sz="2200" b="1" dirty="0" smtClean="0"/>
              <a:t>170 mg/L</a:t>
            </a:r>
            <a:r>
              <a:rPr lang="cs-CZ" sz="2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err="1"/>
              <a:t>Closed</a:t>
            </a:r>
            <a:r>
              <a:rPr lang="cs-CZ" sz="2200" dirty="0"/>
              <a:t> </a:t>
            </a:r>
            <a:r>
              <a:rPr lang="cs-CZ" sz="2200" dirty="0" err="1"/>
              <a:t>system</a:t>
            </a:r>
            <a:r>
              <a:rPr lang="cs-CZ" sz="2200" dirty="0"/>
              <a:t>, 14 </a:t>
            </a:r>
            <a:r>
              <a:rPr lang="cs-CZ" sz="2200" b="1" dirty="0"/>
              <a:t>±</a:t>
            </a:r>
            <a:r>
              <a:rPr lang="cs-CZ" sz="2200" dirty="0"/>
              <a:t> 2 °C</a:t>
            </a:r>
          </a:p>
        </p:txBody>
      </p:sp>
    </p:spTree>
    <p:extLst>
      <p:ext uri="{BB962C8B-B14F-4D97-AF65-F5344CB8AC3E}">
        <p14:creationId xmlns:p14="http://schemas.microsoft.com/office/powerpoint/2010/main" val="42565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341756" y="620688"/>
            <a:ext cx="8460488" cy="6098535"/>
            <a:chOff x="323528" y="318473"/>
            <a:chExt cx="8460488" cy="609853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18473"/>
              <a:ext cx="4657748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5522781"/>
                </p:ext>
              </p:extLst>
            </p:nvPr>
          </p:nvGraphicFramePr>
          <p:xfrm>
            <a:off x="4697788" y="408645"/>
            <a:ext cx="4068000" cy="291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8333008"/>
                </p:ext>
              </p:extLst>
            </p:nvPr>
          </p:nvGraphicFramePr>
          <p:xfrm>
            <a:off x="4716016" y="3501008"/>
            <a:ext cx="4068000" cy="291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84330193"/>
                </p:ext>
              </p:extLst>
            </p:nvPr>
          </p:nvGraphicFramePr>
          <p:xfrm>
            <a:off x="323528" y="3501008"/>
            <a:ext cx="4068000" cy="291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74168" y="49188"/>
            <a:ext cx="8229600" cy="715516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Evolution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nZVI-based</a:t>
            </a:r>
            <a:r>
              <a:rPr lang="cs-CZ" sz="2800" dirty="0" smtClean="0"/>
              <a:t> </a:t>
            </a:r>
            <a:r>
              <a:rPr lang="cs-CZ" sz="2800" dirty="0" err="1" smtClean="0"/>
              <a:t>material</a:t>
            </a:r>
            <a:r>
              <a:rPr lang="cs-CZ" sz="2800" dirty="0" smtClean="0"/>
              <a:t> </a:t>
            </a:r>
            <a:r>
              <a:rPr lang="cs-CZ" sz="2800" dirty="0" err="1" smtClean="0"/>
              <a:t>during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aging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26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effect</a:t>
            </a:r>
            <a:r>
              <a:rPr lang="cs-CZ" sz="2400" dirty="0" smtClean="0"/>
              <a:t> on </a:t>
            </a:r>
            <a:r>
              <a:rPr lang="cs-CZ" sz="2400" dirty="0" err="1" smtClean="0"/>
              <a:t>microbial</a:t>
            </a:r>
            <a:r>
              <a:rPr lang="cs-CZ" sz="2400" dirty="0" smtClean="0"/>
              <a:t> </a:t>
            </a:r>
            <a:r>
              <a:rPr lang="cs-CZ" sz="2400" dirty="0" err="1" smtClean="0"/>
              <a:t>communities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contaminated</a:t>
            </a:r>
            <a:r>
              <a:rPr lang="cs-CZ" sz="2400" dirty="0" smtClean="0"/>
              <a:t> </a:t>
            </a:r>
            <a:r>
              <a:rPr lang="cs-CZ" sz="2400" dirty="0" err="1" smtClean="0"/>
              <a:t>site</a:t>
            </a:r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83844"/>
            <a:ext cx="2447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61" y="3430587"/>
            <a:ext cx="6692276" cy="332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67544" y="101208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1) </a:t>
            </a:r>
            <a:r>
              <a:rPr lang="cs-CZ" dirty="0" err="1" smtClean="0"/>
              <a:t>qPCR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7544" y="32443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r>
              <a:rPr lang="cs-CZ" dirty="0" smtClean="0"/>
              <a:t>) NGS</a:t>
            </a:r>
            <a:endParaRPr lang="cs-CZ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40576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5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Worldwide</a:t>
            </a:r>
            <a:r>
              <a:rPr lang="cs-CZ" b="1" dirty="0" smtClean="0"/>
              <a:t> </a:t>
            </a:r>
            <a:r>
              <a:rPr lang="cs-CZ" b="1" dirty="0" err="1" smtClean="0"/>
              <a:t>contamination</a:t>
            </a:r>
            <a:endParaRPr lang="cs-CZ" b="1" dirty="0"/>
          </a:p>
        </p:txBody>
      </p:sp>
      <p:pic>
        <p:nvPicPr>
          <p:cNvPr id="4" name="Picture 4" descr="ISO 14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9"/>
          <a:stretch>
            <a:fillRect/>
          </a:stretch>
        </p:blipFill>
        <p:spPr bwMode="auto">
          <a:xfrm>
            <a:off x="5004048" y="3645024"/>
            <a:ext cx="3488532" cy="24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s://www.researchgate.net/profile/Megan_Schwarzman/publication/26733896/figure/fig2/AS:202960681345031@1425401005618/Global-chemical-production-is-projected-to-grow-at-a-rate-of-3-per-year-rapid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541314"/>
            <a:ext cx="42767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ars.els-cdn.com/content/image/1-s2.0-S0269749115302724-f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5" y="4351937"/>
            <a:ext cx="47625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6676" y="154604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Persistent organic pollutants (POPs) are organic compounds that are resistant to environmental degradation through chemical, biological, and photolytic processes.</a:t>
            </a:r>
            <a:endParaRPr lang="cs-CZ" b="1" dirty="0" smtClean="0"/>
          </a:p>
          <a:p>
            <a:endParaRPr lang="cs-CZ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 Because of their persistence, POPs </a:t>
            </a:r>
            <a:r>
              <a:rPr lang="en-US" b="1" dirty="0" err="1" smtClean="0"/>
              <a:t>bioaccumulate</a:t>
            </a:r>
            <a:r>
              <a:rPr lang="en-US" b="1" dirty="0" smtClean="0"/>
              <a:t> with potential adverse impacts on human health and the environment.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effect</a:t>
            </a:r>
            <a:r>
              <a:rPr lang="cs-CZ" sz="2400" dirty="0" smtClean="0"/>
              <a:t> on </a:t>
            </a:r>
            <a:r>
              <a:rPr lang="cs-CZ" sz="2400" dirty="0" err="1" smtClean="0"/>
              <a:t>microbial</a:t>
            </a:r>
            <a:r>
              <a:rPr lang="cs-CZ" sz="2400" dirty="0" smtClean="0"/>
              <a:t> </a:t>
            </a:r>
            <a:r>
              <a:rPr lang="cs-CZ" sz="2400" dirty="0" err="1" smtClean="0"/>
              <a:t>communities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contaminated</a:t>
            </a:r>
            <a:r>
              <a:rPr lang="cs-CZ" sz="2400" dirty="0" smtClean="0"/>
              <a:t> </a:t>
            </a:r>
            <a:r>
              <a:rPr lang="cs-CZ" sz="2400" dirty="0" err="1"/>
              <a:t>site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-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incorporation</a:t>
            </a:r>
            <a:r>
              <a:rPr lang="cs-CZ" sz="2400" dirty="0" smtClean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smtClean="0"/>
              <a:t>a </a:t>
            </a:r>
            <a:r>
              <a:rPr lang="cs-CZ" sz="2400" dirty="0" err="1" smtClean="0"/>
              <a:t>biostimulation</a:t>
            </a:r>
            <a:r>
              <a:rPr lang="cs-CZ" sz="2400" dirty="0" smtClean="0"/>
              <a:t> </a:t>
            </a:r>
            <a:r>
              <a:rPr lang="cs-CZ" sz="2400" dirty="0"/>
              <a:t>step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1012086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1) </a:t>
            </a:r>
            <a:r>
              <a:rPr lang="cs-CZ" dirty="0" err="1" smtClean="0"/>
              <a:t>Total</a:t>
            </a:r>
            <a:r>
              <a:rPr lang="cs-CZ" dirty="0" smtClean="0"/>
              <a:t> </a:t>
            </a:r>
            <a:r>
              <a:rPr lang="cs-CZ" dirty="0" err="1" smtClean="0"/>
              <a:t>organic</a:t>
            </a:r>
            <a:r>
              <a:rPr lang="cs-CZ" dirty="0" smtClean="0"/>
              <a:t> </a:t>
            </a:r>
            <a:r>
              <a:rPr lang="cs-CZ" dirty="0" err="1"/>
              <a:t>c</a:t>
            </a:r>
            <a:r>
              <a:rPr lang="cs-CZ" dirty="0" err="1" smtClean="0"/>
              <a:t>arbon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90084" y="3501008"/>
            <a:ext cx="643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  <a:r>
              <a:rPr lang="cs-CZ" dirty="0" smtClean="0"/>
              <a:t>) </a:t>
            </a:r>
            <a:r>
              <a:rPr lang="cs-CZ" dirty="0" err="1" smtClean="0"/>
              <a:t>Microbial</a:t>
            </a:r>
            <a:r>
              <a:rPr lang="cs-CZ" dirty="0" smtClean="0"/>
              <a:t> </a:t>
            </a:r>
            <a:r>
              <a:rPr lang="cs-CZ" dirty="0" err="1" smtClean="0"/>
              <a:t>biomass</a:t>
            </a:r>
            <a:r>
              <a:rPr lang="cs-CZ" dirty="0" smtClean="0"/>
              <a:t> </a:t>
            </a:r>
            <a:r>
              <a:rPr lang="cs-CZ" dirty="0" err="1" smtClean="0"/>
              <a:t>estimated</a:t>
            </a:r>
            <a:r>
              <a:rPr lang="cs-CZ" dirty="0" smtClean="0"/>
              <a:t> by </a:t>
            </a:r>
            <a:r>
              <a:rPr lang="cs-CZ" dirty="0" err="1" smtClean="0"/>
              <a:t>phospholipid</a:t>
            </a:r>
            <a:r>
              <a:rPr lang="cs-CZ" dirty="0" smtClean="0"/>
              <a:t> </a:t>
            </a:r>
            <a:r>
              <a:rPr lang="cs-CZ" dirty="0" err="1" smtClean="0"/>
              <a:t>fatty</a:t>
            </a:r>
            <a:r>
              <a:rPr lang="cs-CZ" dirty="0" smtClean="0"/>
              <a:t> acid </a:t>
            </a:r>
            <a:r>
              <a:rPr lang="cs-CZ" dirty="0" err="1" smtClean="0"/>
              <a:t>analysis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96185"/>
            <a:ext cx="4608512" cy="2664295"/>
          </a:xfrm>
          <a:prstGeom prst="rect">
            <a:avLst/>
          </a:prstGeom>
          <a:noFill/>
        </p:spPr>
      </p:pic>
      <p:pic>
        <p:nvPicPr>
          <p:cNvPr id="9" name="Obrázek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32" y="3851910"/>
            <a:ext cx="5547360" cy="3006090"/>
          </a:xfrm>
          <a:prstGeom prst="rect">
            <a:avLst/>
          </a:prstGeom>
          <a:noFill/>
        </p:spPr>
      </p:pic>
      <p:sp>
        <p:nvSpPr>
          <p:cNvPr id="3" name="Šipka dolů 2"/>
          <p:cNvSpPr/>
          <p:nvPr/>
        </p:nvSpPr>
        <p:spPr>
          <a:xfrm>
            <a:off x="5004049" y="1317640"/>
            <a:ext cx="144016" cy="16519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3779912" y="4720264"/>
            <a:ext cx="144016" cy="16519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172008" y="843778"/>
            <a:ext cx="182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Whey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36939" y="4087879"/>
            <a:ext cx="182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Whey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3995936" y="4509120"/>
            <a:ext cx="36004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5292080" y="1188172"/>
            <a:ext cx="494229" cy="129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effect</a:t>
            </a:r>
            <a:r>
              <a:rPr lang="cs-CZ" sz="2400" dirty="0" smtClean="0"/>
              <a:t> on </a:t>
            </a:r>
            <a:r>
              <a:rPr lang="cs-CZ" sz="2400" dirty="0" err="1" smtClean="0"/>
              <a:t>microbial</a:t>
            </a:r>
            <a:r>
              <a:rPr lang="cs-CZ" sz="2400" dirty="0" smtClean="0"/>
              <a:t> </a:t>
            </a:r>
            <a:r>
              <a:rPr lang="cs-CZ" sz="2400" dirty="0" err="1" smtClean="0"/>
              <a:t>communities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contaminated</a:t>
            </a:r>
            <a:r>
              <a:rPr lang="cs-CZ" sz="2400" dirty="0" smtClean="0"/>
              <a:t> </a:t>
            </a:r>
            <a:r>
              <a:rPr lang="cs-CZ" sz="2400" dirty="0" err="1" smtClean="0"/>
              <a:t>site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-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incorporation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a </a:t>
            </a:r>
            <a:r>
              <a:rPr lang="cs-CZ" sz="2400" dirty="0" err="1" smtClean="0"/>
              <a:t>biostimulation</a:t>
            </a:r>
            <a:r>
              <a:rPr lang="cs-CZ" sz="2400" dirty="0" smtClean="0"/>
              <a:t> step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101208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3) </a:t>
            </a:r>
            <a:r>
              <a:rPr lang="cs-CZ" dirty="0" err="1" smtClean="0"/>
              <a:t>qPCR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7544" y="31333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4) NGS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76667"/>
            <a:ext cx="2447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40576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178516" cy="325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semerj\AppData\Local\Microsoft\Windows\Temporary Internet Files\Content.Outlook\7VXUE0R4\nmds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99" y="3502650"/>
            <a:ext cx="3614505" cy="28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Risk </a:t>
            </a:r>
            <a:r>
              <a:rPr lang="cs-CZ" dirty="0" err="1" smtClean="0"/>
              <a:t>assesment</a:t>
            </a:r>
            <a:r>
              <a:rPr lang="cs-CZ" dirty="0" smtClean="0"/>
              <a:t> </a:t>
            </a:r>
            <a:r>
              <a:rPr lang="cs-CZ" dirty="0" err="1" smtClean="0"/>
              <a:t>questions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Toxicity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nanoparticles</a:t>
            </a:r>
            <a:r>
              <a:rPr lang="cs-CZ" dirty="0" smtClean="0"/>
              <a:t> - </a:t>
            </a:r>
            <a:r>
              <a:rPr lang="cs-CZ" dirty="0" err="1" smtClean="0"/>
              <a:t>how</a:t>
            </a:r>
            <a:r>
              <a:rPr lang="cs-CZ" dirty="0" smtClean="0"/>
              <a:t> to </a:t>
            </a:r>
            <a:r>
              <a:rPr lang="cs-CZ" dirty="0" err="1" smtClean="0"/>
              <a:t>measure</a:t>
            </a:r>
            <a:r>
              <a:rPr lang="cs-CZ" dirty="0" smtClean="0"/>
              <a:t> toxicity </a:t>
            </a:r>
            <a:r>
              <a:rPr lang="cs-CZ" dirty="0" err="1" smtClean="0"/>
              <a:t>of</a:t>
            </a:r>
            <a:r>
              <a:rPr lang="cs-CZ" dirty="0" smtClean="0"/>
              <a:t> nZVI?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evolution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toxicity?</a:t>
            </a:r>
          </a:p>
          <a:p>
            <a:r>
              <a:rPr lang="cs-CZ" dirty="0" smtClean="0"/>
              <a:t>Are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oxidation</a:t>
            </a:r>
            <a:r>
              <a:rPr lang="cs-CZ" dirty="0" smtClean="0"/>
              <a:t> </a:t>
            </a:r>
            <a:r>
              <a:rPr lang="cs-CZ" dirty="0" err="1" smtClean="0"/>
              <a:t>products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nZVI more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less</a:t>
            </a:r>
            <a:r>
              <a:rPr lang="cs-CZ" dirty="0" smtClean="0"/>
              <a:t> </a:t>
            </a:r>
            <a:r>
              <a:rPr lang="cs-CZ" dirty="0" err="1" smtClean="0"/>
              <a:t>toxic</a:t>
            </a:r>
            <a:r>
              <a:rPr lang="cs-CZ" dirty="0" smtClean="0"/>
              <a:t>?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6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0161" y="1916832"/>
            <a:ext cx="3161050" cy="1368152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Oxidative</a:t>
            </a:r>
            <a:r>
              <a:rPr lang="cs-CZ" sz="2800" dirty="0" smtClean="0"/>
              <a:t> </a:t>
            </a:r>
            <a:r>
              <a:rPr lang="cs-CZ" sz="2800" dirty="0" err="1" smtClean="0"/>
              <a:t>damage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biomolecules</a:t>
            </a:r>
            <a:r>
              <a:rPr lang="cs-CZ" sz="2800" dirty="0" smtClean="0"/>
              <a:t> </a:t>
            </a:r>
            <a:r>
              <a:rPr lang="cs-CZ" sz="2800" dirty="0" err="1" smtClean="0"/>
              <a:t>caused</a:t>
            </a:r>
            <a:r>
              <a:rPr lang="cs-CZ" sz="2800" dirty="0" smtClean="0"/>
              <a:t> by </a:t>
            </a:r>
            <a:r>
              <a:rPr lang="cs-CZ" sz="2800" b="1" dirty="0" smtClean="0">
                <a:solidFill>
                  <a:srgbClr val="FF0000"/>
                </a:solidFill>
              </a:rPr>
              <a:t>ROS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5" y="1110897"/>
            <a:ext cx="5556880" cy="37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133265" y="1110987"/>
            <a:ext cx="582719" cy="60357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/>
              <a:t>Fe</a:t>
            </a:r>
            <a:r>
              <a:rPr lang="cs-CZ" sz="1200" baseline="30000" dirty="0" smtClean="0"/>
              <a:t>0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47242" y="1525604"/>
            <a:ext cx="80194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vál 11"/>
          <p:cNvSpPr/>
          <p:nvPr/>
        </p:nvSpPr>
        <p:spPr>
          <a:xfrm rot="19522694">
            <a:off x="1066334" y="3323225"/>
            <a:ext cx="2040216" cy="748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/>
          <p:cNvSpPr/>
          <p:nvPr/>
        </p:nvSpPr>
        <p:spPr>
          <a:xfrm rot="17871406">
            <a:off x="2064951" y="3533030"/>
            <a:ext cx="1692886" cy="6841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/>
          <p:cNvSpPr/>
          <p:nvPr/>
        </p:nvSpPr>
        <p:spPr>
          <a:xfrm rot="13913206">
            <a:off x="3031549" y="3360121"/>
            <a:ext cx="1465667" cy="748659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02922" y="349035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1.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132328" y="4102733"/>
            <a:ext cx="38343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00B050"/>
                </a:solidFill>
              </a:rPr>
              <a:t>3.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29439" y="3879236"/>
            <a:ext cx="38343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tx2"/>
                </a:solidFill>
              </a:rPr>
              <a:t>2.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49118" y="4592821"/>
            <a:ext cx="692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FF0000"/>
                </a:solidFill>
              </a:rPr>
              <a:t>Glyoxal</a:t>
            </a:r>
            <a:r>
              <a:rPr lang="cs-CZ" sz="1100" b="1" dirty="0" smtClean="0">
                <a:solidFill>
                  <a:srgbClr val="FF0000"/>
                </a:solidFill>
              </a:rPr>
              <a:t>e</a:t>
            </a:r>
            <a:endParaRPr lang="cs-CZ" sz="1100" b="1" dirty="0">
              <a:solidFill>
                <a:srgbClr val="FF00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5609" y="4042983"/>
            <a:ext cx="1027845" cy="433060"/>
            <a:chOff x="237328" y="4037328"/>
            <a:chExt cx="1027845" cy="433060"/>
          </a:xfrm>
        </p:grpSpPr>
        <p:sp>
          <p:nvSpPr>
            <p:cNvPr id="20" name="TextovéPole 19"/>
            <p:cNvSpPr txBox="1"/>
            <p:nvPr/>
          </p:nvSpPr>
          <p:spPr>
            <a:xfrm>
              <a:off x="237328" y="4037328"/>
              <a:ext cx="10278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FF0000"/>
                  </a:solidFill>
                </a:rPr>
                <a:t>Formaldehyd</a:t>
              </a:r>
              <a:r>
                <a:rPr lang="cs-CZ" sz="1100" b="1" dirty="0" smtClean="0">
                  <a:solidFill>
                    <a:srgbClr val="FF0000"/>
                  </a:solidFill>
                </a:rPr>
                <a:t>e</a:t>
              </a:r>
              <a:endParaRPr lang="cs-CZ" sz="11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21" name="Objek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0359203"/>
                </p:ext>
              </p:extLst>
            </p:nvPr>
          </p:nvGraphicFramePr>
          <p:xfrm>
            <a:off x="416655" y="4298938"/>
            <a:ext cx="581025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5" name="ChemSketch" r:id="rId4" imgW="579120" imgH="176784" progId="ACD.ChemSketch.20">
                    <p:embed/>
                  </p:oleObj>
                </mc:Choice>
                <mc:Fallback>
                  <p:oleObj name="ChemSketch" r:id="rId4" imgW="579120" imgH="176784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55" y="4298938"/>
                          <a:ext cx="581025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Skupina 6"/>
          <p:cNvGrpSpPr/>
          <p:nvPr/>
        </p:nvGrpSpPr>
        <p:grpSpPr>
          <a:xfrm>
            <a:off x="6554" y="5481449"/>
            <a:ext cx="1016563" cy="482627"/>
            <a:chOff x="273251" y="5787317"/>
            <a:chExt cx="1016563" cy="482627"/>
          </a:xfrm>
        </p:grpSpPr>
        <p:graphicFrame>
          <p:nvGraphicFramePr>
            <p:cNvPr id="23" name="Objek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1856603"/>
                </p:ext>
              </p:extLst>
            </p:nvPr>
          </p:nvGraphicFramePr>
          <p:xfrm>
            <a:off x="273251" y="6028495"/>
            <a:ext cx="1016563" cy="241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" name="ChemSketch" r:id="rId6" imgW="1078992" imgH="332232" progId="ACD.ChemSketch.20">
                    <p:embed/>
                  </p:oleObj>
                </mc:Choice>
                <mc:Fallback>
                  <p:oleObj name="ChemSketch" r:id="rId6" imgW="1078992" imgH="332232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251" y="6028495"/>
                          <a:ext cx="1016563" cy="2414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ovéPole 23"/>
            <p:cNvSpPr txBox="1"/>
            <p:nvPr/>
          </p:nvSpPr>
          <p:spPr>
            <a:xfrm>
              <a:off x="451981" y="5787317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FF0000"/>
                  </a:solidFill>
                </a:rPr>
                <a:t>Acrolein</a:t>
              </a:r>
              <a:r>
                <a:rPr lang="cs-CZ" sz="1100" b="1" dirty="0" smtClean="0">
                  <a:solidFill>
                    <a:srgbClr val="FF0000"/>
                  </a:solidFill>
                </a:rPr>
                <a:t>e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9830"/>
              </p:ext>
            </p:extLst>
          </p:nvPr>
        </p:nvGraphicFramePr>
        <p:xfrm>
          <a:off x="1149118" y="4831752"/>
          <a:ext cx="718325" cy="229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ChemSketch" r:id="rId8" imgW="950976" imgH="304800" progId="ACD.ChemSketch.20">
                  <p:embed/>
                </p:oleObj>
              </mc:Choice>
              <mc:Fallback>
                <p:oleObj name="ChemSketch" r:id="rId8" imgW="950976" imgH="3048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118" y="4831752"/>
                        <a:ext cx="718325" cy="2298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Skupina 5"/>
          <p:cNvGrpSpPr/>
          <p:nvPr/>
        </p:nvGrpSpPr>
        <p:grpSpPr>
          <a:xfrm>
            <a:off x="-16909" y="4824241"/>
            <a:ext cx="1090363" cy="742146"/>
            <a:chOff x="237328" y="4991110"/>
            <a:chExt cx="1090363" cy="742146"/>
          </a:xfrm>
        </p:grpSpPr>
        <p:sp>
          <p:nvSpPr>
            <p:cNvPr id="27" name="TextovéPole 26"/>
            <p:cNvSpPr txBox="1"/>
            <p:nvPr/>
          </p:nvSpPr>
          <p:spPr>
            <a:xfrm>
              <a:off x="237328" y="4991110"/>
              <a:ext cx="1090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Methylglyoxal</a:t>
              </a:r>
              <a:r>
                <a:rPr lang="cs-CZ" sz="1100" b="1" dirty="0" smtClean="0">
                  <a:solidFill>
                    <a:srgbClr val="FF0000"/>
                  </a:solidFill>
                </a:rPr>
                <a:t>e</a:t>
              </a:r>
              <a:endParaRPr lang="cs-CZ" sz="11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28" name="Objek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5716432"/>
                </p:ext>
              </p:extLst>
            </p:nvPr>
          </p:nvGraphicFramePr>
          <p:xfrm>
            <a:off x="459182" y="5242312"/>
            <a:ext cx="675057" cy="490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" name="ChemSketch" r:id="rId10" imgW="950976" imgH="615696" progId="ACD.ChemSketch.20">
                    <p:embed/>
                  </p:oleObj>
                </mc:Choice>
                <mc:Fallback>
                  <p:oleObj name="ChemSketch" r:id="rId10" imgW="950976" imgH="615696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182" y="5242312"/>
                          <a:ext cx="675057" cy="4909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Skupina 32"/>
          <p:cNvGrpSpPr/>
          <p:nvPr/>
        </p:nvGrpSpPr>
        <p:grpSpPr>
          <a:xfrm>
            <a:off x="1899682" y="4802557"/>
            <a:ext cx="2685096" cy="892101"/>
            <a:chOff x="2078623" y="5878111"/>
            <a:chExt cx="2685096" cy="892101"/>
          </a:xfrm>
        </p:grpSpPr>
        <p:pic>
          <p:nvPicPr>
            <p:cNvPr id="1031" name="Picture 7" descr="https://cheminfo2012.wikispaces.com/file/view/tautomeric%20shift1.png/388680744/519x162/tautomeric%20shift1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42"/>
            <a:stretch/>
          </p:blipFill>
          <p:spPr bwMode="auto">
            <a:xfrm>
              <a:off x="2078623" y="6157053"/>
              <a:ext cx="2685096" cy="613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2843808" y="5878111"/>
              <a:ext cx="11297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 err="1" smtClean="0">
                  <a:solidFill>
                    <a:srgbClr val="00B050"/>
                  </a:solidFill>
                </a:rPr>
                <a:t>Oxidized</a:t>
              </a:r>
              <a:r>
                <a:rPr lang="cs-CZ" sz="1200" b="1" dirty="0" smtClean="0">
                  <a:solidFill>
                    <a:srgbClr val="00B050"/>
                  </a:solidFill>
                </a:rPr>
                <a:t> </a:t>
              </a:r>
              <a:r>
                <a:rPr lang="cs-CZ" sz="1200" b="1" dirty="0" err="1" smtClean="0">
                  <a:solidFill>
                    <a:srgbClr val="00B050"/>
                  </a:solidFill>
                </a:rPr>
                <a:t>bases</a:t>
              </a:r>
              <a:endParaRPr lang="cs-CZ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2491852" y="6026248"/>
              <a:ext cx="190148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100" dirty="0" smtClean="0">
                  <a:solidFill>
                    <a:srgbClr val="00B050"/>
                  </a:solidFill>
                </a:rPr>
                <a:t>8-hydroxy-2'-deoxyguanosine</a:t>
              </a:r>
              <a:endParaRPr lang="cs-CZ" sz="11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4676727" y="5480742"/>
            <a:ext cx="1028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chemeClr val="tx2"/>
                </a:solidFill>
              </a:rPr>
              <a:t>Methional</a:t>
            </a:r>
            <a:r>
              <a:rPr lang="cs-CZ" sz="1100" b="1" dirty="0" smtClean="0">
                <a:solidFill>
                  <a:schemeClr val="tx2"/>
                </a:solidFill>
              </a:rPr>
              <a:t>e</a:t>
            </a:r>
            <a:endParaRPr lang="cs-CZ" sz="1100" b="1" dirty="0">
              <a:solidFill>
                <a:schemeClr val="tx2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5308593" y="4545049"/>
            <a:ext cx="1225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chemeClr val="tx2"/>
                </a:solidFill>
              </a:rPr>
              <a:t>Benzaldehyd</a:t>
            </a:r>
            <a:r>
              <a:rPr lang="cs-CZ" sz="1100" b="1" dirty="0" smtClean="0">
                <a:solidFill>
                  <a:schemeClr val="tx2"/>
                </a:solidFill>
              </a:rPr>
              <a:t>e</a:t>
            </a:r>
            <a:endParaRPr lang="cs-CZ" sz="1100" b="1" dirty="0">
              <a:solidFill>
                <a:schemeClr val="tx2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4242817" y="4602226"/>
            <a:ext cx="1027845" cy="455586"/>
            <a:chOff x="5436096" y="5808473"/>
            <a:chExt cx="1027845" cy="455586"/>
          </a:xfrm>
        </p:grpSpPr>
        <p:sp>
          <p:nvSpPr>
            <p:cNvPr id="37" name="TextovéPole 36"/>
            <p:cNvSpPr txBox="1"/>
            <p:nvPr/>
          </p:nvSpPr>
          <p:spPr>
            <a:xfrm>
              <a:off x="5436096" y="5808473"/>
              <a:ext cx="10278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solidFill>
                    <a:schemeClr val="tx2"/>
                  </a:solidFill>
                </a:rPr>
                <a:t>Formaldehyd</a:t>
              </a:r>
              <a:r>
                <a:rPr lang="cs-CZ" sz="1100" b="1" dirty="0" smtClean="0">
                  <a:solidFill>
                    <a:schemeClr val="tx2"/>
                  </a:solidFill>
                </a:rPr>
                <a:t>e</a:t>
              </a:r>
              <a:endParaRPr lang="cs-CZ" b="1" dirty="0">
                <a:solidFill>
                  <a:schemeClr val="tx2"/>
                </a:solidFill>
              </a:endParaRPr>
            </a:p>
          </p:txBody>
        </p:sp>
        <p:graphicFrame>
          <p:nvGraphicFramePr>
            <p:cNvPr id="38" name="Objek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2367713"/>
                </p:ext>
              </p:extLst>
            </p:nvPr>
          </p:nvGraphicFramePr>
          <p:xfrm>
            <a:off x="5667975" y="6089811"/>
            <a:ext cx="517411" cy="174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" name="ChemSketch" r:id="rId13" imgW="579120" imgH="176784" progId="ACD.ChemSketch.20">
                    <p:embed/>
                  </p:oleObj>
                </mc:Choice>
                <mc:Fallback>
                  <p:oleObj name="ChemSketch" r:id="rId13" imgW="579120" imgH="176784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7975" y="6089811"/>
                          <a:ext cx="517411" cy="174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k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408226"/>
              </p:ext>
            </p:extLst>
          </p:nvPr>
        </p:nvGraphicFramePr>
        <p:xfrm>
          <a:off x="5196682" y="4812386"/>
          <a:ext cx="790978" cy="465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ChemSketch" r:id="rId14" imgW="1018032" imgH="594360" progId="ACD.ChemSketch.20">
                  <p:embed/>
                </p:oleObj>
              </mc:Choice>
              <mc:Fallback>
                <p:oleObj name="ChemSketch" r:id="rId14" imgW="1018032" imgH="59436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682" y="4812386"/>
                        <a:ext cx="790978" cy="4657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30802"/>
              </p:ext>
            </p:extLst>
          </p:nvPr>
        </p:nvGraphicFramePr>
        <p:xfrm>
          <a:off x="4449233" y="5786748"/>
          <a:ext cx="1255920" cy="21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ChemSketch" r:id="rId16" imgW="1624584" imgH="332232" progId="ACD.ChemSketch.20">
                  <p:embed/>
                </p:oleObj>
              </mc:Choice>
              <mc:Fallback>
                <p:oleObj name="ChemSketch" r:id="rId16" imgW="1624584" imgH="332232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233" y="5786748"/>
                        <a:ext cx="1255920" cy="2155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922256"/>
              </p:ext>
            </p:extLst>
          </p:nvPr>
        </p:nvGraphicFramePr>
        <p:xfrm>
          <a:off x="189363" y="4676198"/>
          <a:ext cx="823224" cy="2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ChemSketch" r:id="rId18" imgW="1033200" imgH="271440" progId="ACD.ChemSketch.20">
                  <p:embed/>
                </p:oleObj>
              </mc:Choice>
              <mc:Fallback>
                <p:oleObj name="ChemSketch" r:id="rId18" imgW="1033200" imgH="27144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9363" y="4676198"/>
                        <a:ext cx="823224" cy="21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ovéPole 42"/>
          <p:cNvSpPr txBox="1"/>
          <p:nvPr/>
        </p:nvSpPr>
        <p:spPr>
          <a:xfrm>
            <a:off x="6554" y="4454374"/>
            <a:ext cx="1212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err="1" smtClean="0">
                <a:solidFill>
                  <a:srgbClr val="FF0000"/>
                </a:solidFill>
              </a:rPr>
              <a:t>Malondialdehyde</a:t>
            </a:r>
            <a:endParaRPr lang="cs-CZ" sz="1100" b="1" dirty="0">
              <a:solidFill>
                <a:srgbClr val="FF0000"/>
              </a:solidFill>
            </a:endParaRPr>
          </a:p>
        </p:txBody>
      </p:sp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516665"/>
              </p:ext>
            </p:extLst>
          </p:nvPr>
        </p:nvGraphicFramePr>
        <p:xfrm>
          <a:off x="1037088" y="5297110"/>
          <a:ext cx="722344" cy="432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ChemSketch" r:id="rId20" imgW="1078920" imgH="646200" progId="ACD.ChemSketch.20">
                  <p:embed/>
                </p:oleObj>
              </mc:Choice>
              <mc:Fallback>
                <p:oleObj name="ChemSketch" r:id="rId20" imgW="1078920" imgH="64620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37088" y="5297110"/>
                        <a:ext cx="722344" cy="432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ovéPole 44"/>
          <p:cNvSpPr txBox="1"/>
          <p:nvPr/>
        </p:nvSpPr>
        <p:spPr>
          <a:xfrm>
            <a:off x="968254" y="5064509"/>
            <a:ext cx="1043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err="1" smtClean="0">
                <a:solidFill>
                  <a:srgbClr val="FF0000"/>
                </a:solidFill>
              </a:rPr>
              <a:t>Metha</a:t>
            </a:r>
            <a:r>
              <a:rPr lang="en-US" sz="1100" b="1" dirty="0" err="1" smtClean="0">
                <a:solidFill>
                  <a:srgbClr val="FF0000"/>
                </a:solidFill>
              </a:rPr>
              <a:t>crolein</a:t>
            </a:r>
            <a:r>
              <a:rPr lang="cs-CZ" sz="1100" b="1" dirty="0" smtClean="0">
                <a:solidFill>
                  <a:srgbClr val="FF0000"/>
                </a:solidFill>
              </a:rPr>
              <a:t>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559745" y="6105202"/>
            <a:ext cx="79423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Semerád, J, &amp; Cajthaml, T 2016, 'Ecotoxicity and </a:t>
            </a:r>
            <a:r>
              <a:rPr lang="cs-CZ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safety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related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cs-CZ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nano-scale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zerovalent iron </a:t>
            </a:r>
            <a:r>
              <a:rPr lang="cs-CZ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remediation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applications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', </a:t>
            </a:r>
            <a:r>
              <a:rPr lang="cs-CZ" sz="11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Applied</a:t>
            </a:r>
            <a:r>
              <a:rPr lang="cs-CZ" sz="11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1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Microbiology</a:t>
            </a:r>
            <a:r>
              <a:rPr lang="cs-CZ" sz="11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Biotechnology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ISSN: 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1432-0614</a:t>
            </a:r>
            <a:endParaRPr lang="cs-CZ" sz="11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Nadpis 5"/>
          <p:cNvSpPr txBox="1">
            <a:spLocks/>
          </p:cNvSpPr>
          <p:nvPr/>
        </p:nvSpPr>
        <p:spPr bwMode="auto">
          <a:xfrm>
            <a:off x="466725" y="368474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4000" dirty="0" smtClean="0"/>
              <a:t>Cell-</a:t>
            </a:r>
            <a:r>
              <a:rPr lang="cs-CZ" sz="4000" dirty="0" err="1" smtClean="0"/>
              <a:t>nanoparticle</a:t>
            </a:r>
            <a:r>
              <a:rPr lang="cs-CZ" sz="4000" dirty="0" smtClean="0"/>
              <a:t> </a:t>
            </a:r>
            <a:r>
              <a:rPr lang="cs-CZ" sz="4000" dirty="0" err="1" smtClean="0"/>
              <a:t>interactions</a:t>
            </a:r>
            <a:endParaRPr lang="cs-CZ" sz="4000" dirty="0" smtClean="0"/>
          </a:p>
        </p:txBody>
      </p:sp>
      <p:sp>
        <p:nvSpPr>
          <p:cNvPr id="47" name="Obdélník 46"/>
          <p:cNvSpPr/>
          <p:nvPr/>
        </p:nvSpPr>
        <p:spPr>
          <a:xfrm>
            <a:off x="5545399" y="3413439"/>
            <a:ext cx="36305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Fe</a:t>
            </a:r>
            <a:r>
              <a:rPr lang="pt-BR" sz="1400" baseline="30000" dirty="0" smtClean="0"/>
              <a:t>0</a:t>
            </a:r>
            <a:r>
              <a:rPr lang="cs-CZ" sz="1400" baseline="30000" dirty="0" smtClean="0"/>
              <a:t> </a:t>
            </a:r>
            <a:r>
              <a:rPr lang="pt-BR" sz="1400" dirty="0" smtClean="0"/>
              <a:t> </a:t>
            </a:r>
            <a:r>
              <a:rPr lang="cs-CZ" sz="1400" dirty="0" smtClean="0"/>
              <a:t> </a:t>
            </a:r>
            <a:r>
              <a:rPr lang="pt-BR" sz="1400" dirty="0" smtClean="0"/>
              <a:t>+ </a:t>
            </a:r>
            <a:r>
              <a:rPr lang="pt-BR" sz="1400" dirty="0"/>
              <a:t>O</a:t>
            </a:r>
            <a:r>
              <a:rPr lang="pt-BR" sz="1400" baseline="-25000" dirty="0"/>
              <a:t>2</a:t>
            </a:r>
            <a:r>
              <a:rPr lang="pt-BR" sz="1400" dirty="0"/>
              <a:t> + </a:t>
            </a:r>
            <a:r>
              <a:rPr lang="pt-BR" sz="1400" dirty="0" smtClean="0"/>
              <a:t>2</a:t>
            </a:r>
            <a:r>
              <a:rPr lang="cs-CZ" sz="1400" dirty="0" smtClean="0"/>
              <a:t> </a:t>
            </a:r>
            <a:r>
              <a:rPr lang="pt-BR" sz="1400" dirty="0" smtClean="0"/>
              <a:t>H</a:t>
            </a:r>
            <a:r>
              <a:rPr lang="cs-CZ" sz="1400" baseline="30000" dirty="0" smtClean="0"/>
              <a:t>+</a:t>
            </a:r>
            <a:r>
              <a:rPr lang="cs-CZ" sz="1400" dirty="0" smtClean="0">
                <a:sym typeface="Symbol"/>
              </a:rPr>
              <a:t> 	 </a:t>
            </a:r>
            <a:r>
              <a:rPr lang="pt-BR" sz="1400" dirty="0" smtClean="0"/>
              <a:t>Fe</a:t>
            </a:r>
            <a:r>
              <a:rPr lang="pt-BR" sz="1400" baseline="30000" dirty="0" smtClean="0"/>
              <a:t>2</a:t>
            </a:r>
            <a:r>
              <a:rPr lang="pt-BR" sz="1400" baseline="30000" dirty="0"/>
              <a:t>+</a:t>
            </a:r>
            <a:r>
              <a:rPr lang="pt-BR" sz="1400" dirty="0"/>
              <a:t> + H</a:t>
            </a:r>
            <a:r>
              <a:rPr lang="pt-BR" sz="1400" baseline="-25000" dirty="0"/>
              <a:t>2</a:t>
            </a:r>
            <a:r>
              <a:rPr lang="pt-BR" sz="1400" dirty="0"/>
              <a:t>O</a:t>
            </a:r>
            <a:r>
              <a:rPr lang="pt-BR" sz="1400" baseline="-25000" dirty="0"/>
              <a:t>2</a:t>
            </a:r>
            <a:r>
              <a:rPr lang="pt-BR" sz="1400" dirty="0"/>
              <a:t> </a:t>
            </a:r>
          </a:p>
          <a:p>
            <a:r>
              <a:rPr lang="pt-BR" sz="1400" dirty="0"/>
              <a:t>Fe</a:t>
            </a:r>
            <a:r>
              <a:rPr lang="pt-BR" sz="1400" baseline="30000" dirty="0"/>
              <a:t>0</a:t>
            </a:r>
            <a:r>
              <a:rPr lang="pt-BR" sz="1400" dirty="0"/>
              <a:t> </a:t>
            </a:r>
            <a:r>
              <a:rPr lang="cs-CZ" sz="1400" dirty="0"/>
              <a:t> </a:t>
            </a:r>
            <a:r>
              <a:rPr lang="cs-CZ" sz="1400" dirty="0" smtClean="0"/>
              <a:t> </a:t>
            </a:r>
            <a:r>
              <a:rPr lang="pt-BR" sz="1400" dirty="0" smtClean="0"/>
              <a:t>+ H</a:t>
            </a:r>
            <a:r>
              <a:rPr lang="pt-BR" sz="1400" baseline="-25000" dirty="0" smtClean="0"/>
              <a:t>2</a:t>
            </a:r>
            <a:r>
              <a:rPr lang="pt-BR" sz="1400" dirty="0" smtClean="0"/>
              <a:t>O</a:t>
            </a:r>
            <a:r>
              <a:rPr lang="pt-BR" sz="1400" baseline="-25000" dirty="0" smtClean="0"/>
              <a:t>2</a:t>
            </a:r>
            <a:r>
              <a:rPr lang="cs-CZ" sz="1400" baseline="-25000" dirty="0">
                <a:sym typeface="Symbol"/>
              </a:rPr>
              <a:t> </a:t>
            </a:r>
            <a:r>
              <a:rPr lang="cs-CZ" sz="1400" dirty="0" smtClean="0">
                <a:sym typeface="Symbol"/>
              </a:rPr>
              <a:t>		 </a:t>
            </a:r>
            <a:r>
              <a:rPr lang="pt-BR" sz="1400" dirty="0" smtClean="0"/>
              <a:t>Fe</a:t>
            </a:r>
            <a:r>
              <a:rPr lang="pt-BR" sz="1400" baseline="30000" dirty="0" smtClean="0"/>
              <a:t>2</a:t>
            </a:r>
            <a:r>
              <a:rPr lang="pt-BR" sz="1400" baseline="30000" dirty="0"/>
              <a:t>+ </a:t>
            </a:r>
            <a:r>
              <a:rPr lang="pt-BR" sz="1400" dirty="0"/>
              <a:t>+ </a:t>
            </a:r>
            <a:r>
              <a:rPr lang="pt-BR" sz="1400" dirty="0" smtClean="0"/>
              <a:t>2</a:t>
            </a:r>
            <a:r>
              <a:rPr lang="cs-CZ" sz="1400" dirty="0" smtClean="0"/>
              <a:t> </a:t>
            </a:r>
            <a:r>
              <a:rPr lang="pt-BR" sz="1400" dirty="0" smtClean="0"/>
              <a:t>OH</a:t>
            </a:r>
            <a:r>
              <a:rPr lang="pt-BR" sz="1400" baseline="30000" dirty="0"/>
              <a:t>− </a:t>
            </a:r>
          </a:p>
          <a:p>
            <a:r>
              <a:rPr lang="pt-BR" sz="1400" dirty="0"/>
              <a:t>Fe</a:t>
            </a:r>
            <a:r>
              <a:rPr lang="pt-BR" sz="1400" baseline="30000" dirty="0"/>
              <a:t>2+</a:t>
            </a:r>
            <a:r>
              <a:rPr lang="pt-BR" sz="1400" dirty="0"/>
              <a:t> </a:t>
            </a:r>
            <a:r>
              <a:rPr lang="cs-CZ" sz="1400" dirty="0" smtClean="0"/>
              <a:t> </a:t>
            </a:r>
            <a:r>
              <a:rPr lang="pt-BR" sz="1400" dirty="0" smtClean="0"/>
              <a:t>+ H</a:t>
            </a:r>
            <a:r>
              <a:rPr lang="pt-BR" sz="1400" baseline="-25000" dirty="0" smtClean="0"/>
              <a:t>2</a:t>
            </a:r>
            <a:r>
              <a:rPr lang="pt-BR" sz="1400" dirty="0" smtClean="0"/>
              <a:t>O</a:t>
            </a:r>
            <a:r>
              <a:rPr lang="pt-BR" sz="1400" baseline="-25000" dirty="0" smtClean="0"/>
              <a:t>2</a:t>
            </a:r>
            <a:r>
              <a:rPr lang="cs-CZ" sz="1400" dirty="0" smtClean="0"/>
              <a:t>		</a:t>
            </a:r>
            <a:r>
              <a:rPr lang="cs-CZ" sz="1400" dirty="0" smtClean="0">
                <a:sym typeface="Symbol"/>
              </a:rPr>
              <a:t> </a:t>
            </a:r>
            <a:r>
              <a:rPr lang="pt-BR" sz="1400" dirty="0" smtClean="0"/>
              <a:t>Fe</a:t>
            </a:r>
            <a:r>
              <a:rPr lang="pt-BR" sz="1400" baseline="30000" dirty="0" smtClean="0"/>
              <a:t>3</a:t>
            </a:r>
            <a:r>
              <a:rPr lang="pt-BR" sz="1400" baseline="30000" dirty="0"/>
              <a:t>+ </a:t>
            </a:r>
            <a:r>
              <a:rPr lang="pt-BR" sz="1400" dirty="0"/>
              <a:t>+ OH• </a:t>
            </a:r>
            <a:r>
              <a:rPr lang="cs-CZ" sz="1400" dirty="0" smtClean="0"/>
              <a:t> </a:t>
            </a:r>
            <a:r>
              <a:rPr lang="pt-BR" sz="1400" dirty="0" smtClean="0"/>
              <a:t>+ </a:t>
            </a:r>
            <a:r>
              <a:rPr lang="pt-BR" sz="1400" dirty="0"/>
              <a:t>OH</a:t>
            </a:r>
            <a:r>
              <a:rPr lang="pt-BR" sz="1400" baseline="30000" dirty="0"/>
              <a:t>−</a:t>
            </a:r>
            <a:r>
              <a:rPr lang="pt-BR" sz="1400" dirty="0"/>
              <a:t> </a:t>
            </a:r>
          </a:p>
          <a:p>
            <a:r>
              <a:rPr lang="pt-BR" sz="1400" dirty="0" smtClean="0"/>
              <a:t>Fe</a:t>
            </a:r>
            <a:r>
              <a:rPr lang="pt-BR" sz="1400" baseline="30000" dirty="0" smtClean="0"/>
              <a:t>3+</a:t>
            </a:r>
            <a:r>
              <a:rPr lang="pt-BR" sz="1400" dirty="0" smtClean="0"/>
              <a:t> </a:t>
            </a:r>
            <a:r>
              <a:rPr lang="cs-CZ" sz="1400" dirty="0" smtClean="0"/>
              <a:t> </a:t>
            </a:r>
            <a:r>
              <a:rPr lang="pt-BR" sz="1400" dirty="0" smtClean="0"/>
              <a:t>+ H</a:t>
            </a:r>
            <a:r>
              <a:rPr lang="pt-BR" sz="1400" baseline="-25000" dirty="0" smtClean="0"/>
              <a:t>2</a:t>
            </a:r>
            <a:r>
              <a:rPr lang="pt-BR" sz="1400" dirty="0" smtClean="0"/>
              <a:t>O</a:t>
            </a:r>
            <a:r>
              <a:rPr lang="pt-BR" sz="1400" baseline="-25000" dirty="0" smtClean="0"/>
              <a:t>2</a:t>
            </a:r>
            <a:r>
              <a:rPr lang="cs-CZ" sz="1400" dirty="0">
                <a:sym typeface="Symbol"/>
              </a:rPr>
              <a:t> </a:t>
            </a:r>
            <a:r>
              <a:rPr lang="cs-CZ" sz="1400" dirty="0" smtClean="0">
                <a:sym typeface="Symbol"/>
              </a:rPr>
              <a:t>		 </a:t>
            </a:r>
            <a:r>
              <a:rPr lang="pt-BR" sz="1400" dirty="0" smtClean="0"/>
              <a:t>Fe</a:t>
            </a:r>
            <a:r>
              <a:rPr lang="pt-BR" sz="1400" baseline="30000" dirty="0" smtClean="0"/>
              <a:t>2</a:t>
            </a:r>
            <a:r>
              <a:rPr lang="pt-BR" sz="1400" baseline="30000" dirty="0"/>
              <a:t>+ </a:t>
            </a:r>
            <a:r>
              <a:rPr lang="pt-BR" sz="1400" dirty="0"/>
              <a:t>+ OOH</a:t>
            </a:r>
            <a:r>
              <a:rPr lang="pt-BR" sz="1400" baseline="30000" dirty="0"/>
              <a:t>−</a:t>
            </a:r>
            <a:r>
              <a:rPr lang="pt-BR" sz="1400" dirty="0"/>
              <a:t> </a:t>
            </a:r>
            <a:r>
              <a:rPr lang="pt-BR" sz="1400" dirty="0" smtClean="0"/>
              <a:t>+ </a:t>
            </a:r>
            <a:r>
              <a:rPr lang="pt-BR" sz="1400" dirty="0"/>
              <a:t>H</a:t>
            </a:r>
            <a:r>
              <a:rPr lang="pt-BR" sz="1400" baseline="30000" dirty="0" smtClean="0"/>
              <a:t>+</a:t>
            </a:r>
            <a:r>
              <a:rPr lang="cs-CZ" sz="1400" dirty="0">
                <a:sym typeface="Symbol"/>
              </a:rPr>
              <a:t>  </a:t>
            </a:r>
            <a:r>
              <a:rPr lang="cs-CZ" sz="1400" dirty="0" smtClean="0">
                <a:sym typeface="Symbol"/>
              </a:rPr>
              <a:t>		     </a:t>
            </a:r>
            <a:r>
              <a:rPr lang="pt-BR" sz="1400" dirty="0" smtClean="0"/>
              <a:t>Fe</a:t>
            </a:r>
            <a:r>
              <a:rPr lang="pt-BR" sz="1400" baseline="30000" dirty="0" smtClean="0"/>
              <a:t>2</a:t>
            </a:r>
            <a:r>
              <a:rPr lang="pt-BR" sz="1400" baseline="30000" dirty="0"/>
              <a:t>+ </a:t>
            </a:r>
            <a:r>
              <a:rPr lang="pt-BR" sz="1400" dirty="0"/>
              <a:t>+ </a:t>
            </a:r>
            <a:r>
              <a:rPr lang="pt-BR" sz="1400" dirty="0" smtClean="0"/>
              <a:t>2</a:t>
            </a:r>
            <a:r>
              <a:rPr lang="cs-CZ" sz="1400" dirty="0" smtClean="0"/>
              <a:t> </a:t>
            </a:r>
            <a:r>
              <a:rPr lang="pt-BR" sz="1400" dirty="0" smtClean="0"/>
              <a:t>H</a:t>
            </a:r>
            <a:r>
              <a:rPr lang="pt-BR" sz="1400" baseline="30000" dirty="0"/>
              <a:t>+</a:t>
            </a:r>
            <a:r>
              <a:rPr lang="pt-BR" sz="1400" dirty="0"/>
              <a:t> + </a:t>
            </a:r>
            <a:r>
              <a:rPr lang="pt-BR" sz="1400" dirty="0" smtClean="0"/>
              <a:t>2</a:t>
            </a:r>
            <a:r>
              <a:rPr lang="cs-CZ" sz="1400" dirty="0" smtClean="0"/>
              <a:t> </a:t>
            </a:r>
            <a:r>
              <a:rPr lang="pt-BR" sz="1400" dirty="0" smtClean="0"/>
              <a:t>O</a:t>
            </a:r>
            <a:r>
              <a:rPr lang="pt-BR" sz="1400" baseline="30000" dirty="0" smtClean="0"/>
              <a:t>2</a:t>
            </a:r>
            <a:r>
              <a:rPr lang="pt-BR" sz="1400" baseline="30000" dirty="0"/>
              <a:t>− </a:t>
            </a:r>
          </a:p>
        </p:txBody>
      </p:sp>
    </p:spTree>
    <p:extLst>
      <p:ext uri="{BB962C8B-B14F-4D97-AF65-F5344CB8AC3E}">
        <p14:creationId xmlns:p14="http://schemas.microsoft.com/office/powerpoint/2010/main" val="8373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12902" y="33189"/>
            <a:ext cx="8318195" cy="1647056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Markers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protein and lipid </a:t>
            </a:r>
            <a:r>
              <a:rPr lang="cs-CZ" sz="2800" dirty="0" err="1" smtClean="0"/>
              <a:t>oxidation</a:t>
            </a:r>
            <a:endParaRPr lang="cs-CZ" sz="2800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228600" y="1382767"/>
            <a:ext cx="6633651" cy="4525963"/>
          </a:xfrm>
        </p:spPr>
        <p:txBody>
          <a:bodyPr>
            <a:normAutofit/>
          </a:bodyPr>
          <a:lstStyle/>
          <a:p>
            <a:r>
              <a:rPr lang="cs-CZ" sz="2000" dirty="0" err="1"/>
              <a:t>S</a:t>
            </a:r>
            <a:r>
              <a:rPr lang="cs-CZ" sz="2000" dirty="0" err="1" smtClean="0"/>
              <a:t>creening</a:t>
            </a:r>
            <a:r>
              <a:rPr lang="cs-CZ" sz="2000" dirty="0" smtClean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 smtClean="0"/>
              <a:t>new</a:t>
            </a:r>
            <a:r>
              <a:rPr lang="cs-CZ" sz="2000" dirty="0" smtClean="0"/>
              <a:t> </a:t>
            </a:r>
            <a:r>
              <a:rPr lang="cs-CZ" sz="2000" dirty="0" err="1" smtClean="0"/>
              <a:t>markers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oxidative</a:t>
            </a:r>
            <a:r>
              <a:rPr lang="cs-CZ" sz="2000" dirty="0" smtClean="0"/>
              <a:t> stres </a:t>
            </a:r>
            <a:r>
              <a:rPr lang="cs-CZ" sz="2000" dirty="0" err="1" smtClean="0"/>
              <a:t>damage</a:t>
            </a:r>
            <a:r>
              <a:rPr lang="cs-CZ" sz="2000" dirty="0" smtClean="0"/>
              <a:t> </a:t>
            </a:r>
            <a:r>
              <a:rPr lang="cs-CZ" sz="2000" dirty="0" err="1" smtClean="0"/>
              <a:t>was</a:t>
            </a:r>
            <a:r>
              <a:rPr lang="cs-CZ" sz="2000" dirty="0" smtClean="0"/>
              <a:t> done </a:t>
            </a:r>
            <a:r>
              <a:rPr lang="cs-CZ" sz="2000" dirty="0" err="1" smtClean="0"/>
              <a:t>using</a:t>
            </a:r>
            <a:r>
              <a:rPr lang="en-US" sz="2000" dirty="0" smtClean="0"/>
              <a:t> HS-SPME-GC-MS</a:t>
            </a:r>
            <a:r>
              <a:rPr lang="cs-CZ" sz="2000" dirty="0" smtClean="0"/>
              <a:t>.</a:t>
            </a:r>
            <a:r>
              <a:rPr lang="en-US" sz="2000" dirty="0" smtClean="0"/>
              <a:t> </a:t>
            </a:r>
          </a:p>
          <a:p>
            <a:r>
              <a:rPr lang="cs-CZ" sz="2000" dirty="0" err="1" smtClean="0"/>
              <a:t>Two</a:t>
            </a:r>
            <a:r>
              <a:rPr lang="cs-CZ" sz="2000" dirty="0" smtClean="0"/>
              <a:t> </a:t>
            </a:r>
            <a:r>
              <a:rPr lang="cs-CZ" sz="2000" dirty="0" err="1" smtClean="0"/>
              <a:t>markers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protein </a:t>
            </a:r>
            <a:r>
              <a:rPr lang="cs-CZ" sz="2000" dirty="0" err="1" smtClean="0"/>
              <a:t>oxidative</a:t>
            </a:r>
            <a:r>
              <a:rPr lang="cs-CZ" sz="2000" dirty="0" smtClean="0"/>
              <a:t> </a:t>
            </a:r>
            <a:r>
              <a:rPr lang="cs-CZ" sz="2000" dirty="0" err="1" smtClean="0"/>
              <a:t>damage</a:t>
            </a:r>
            <a:r>
              <a:rPr lang="cs-CZ" sz="2000" dirty="0" smtClean="0"/>
              <a:t> </a:t>
            </a:r>
            <a:r>
              <a:rPr lang="cs-CZ" sz="2000" dirty="0" err="1" smtClean="0"/>
              <a:t>were</a:t>
            </a:r>
            <a:r>
              <a:rPr lang="cs-CZ" sz="2000" dirty="0" smtClean="0"/>
              <a:t> </a:t>
            </a:r>
            <a:r>
              <a:rPr lang="cs-CZ" sz="2000" dirty="0" err="1" smtClean="0"/>
              <a:t>found</a:t>
            </a:r>
            <a:r>
              <a:rPr lang="cs-CZ" sz="2000" dirty="0" smtClean="0"/>
              <a:t> in </a:t>
            </a:r>
            <a:r>
              <a:rPr lang="cs-CZ" sz="2000" dirty="0" err="1" smtClean="0"/>
              <a:t>yeast</a:t>
            </a:r>
            <a:r>
              <a:rPr lang="cs-CZ" sz="2000" dirty="0" smtClean="0"/>
              <a:t> and </a:t>
            </a:r>
            <a:r>
              <a:rPr lang="cs-CZ" sz="2000" dirty="0" err="1" smtClean="0"/>
              <a:t>bacteria</a:t>
            </a:r>
            <a:r>
              <a:rPr lang="cs-CZ" sz="2000" dirty="0" smtClean="0"/>
              <a:t> species.</a:t>
            </a:r>
            <a:endParaRPr lang="en-US" sz="2000" dirty="0" smtClean="0"/>
          </a:p>
          <a:p>
            <a:r>
              <a:rPr lang="cs-CZ" sz="2000" dirty="0" err="1" smtClean="0"/>
              <a:t>Several</a:t>
            </a:r>
            <a:r>
              <a:rPr lang="cs-CZ" sz="2000" dirty="0" smtClean="0"/>
              <a:t> </a:t>
            </a:r>
            <a:r>
              <a:rPr lang="cs-CZ" sz="2000" dirty="0" err="1" smtClean="0"/>
              <a:t>other</a:t>
            </a:r>
            <a:r>
              <a:rPr lang="cs-CZ" sz="2000" dirty="0" smtClean="0"/>
              <a:t> </a:t>
            </a:r>
            <a:r>
              <a:rPr lang="cs-CZ" sz="2000" dirty="0" err="1" smtClean="0"/>
              <a:t>markers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lipid </a:t>
            </a:r>
            <a:r>
              <a:rPr lang="cs-CZ" sz="2000" dirty="0" err="1" smtClean="0"/>
              <a:t>peroxidation</a:t>
            </a:r>
            <a:r>
              <a:rPr lang="cs-CZ" sz="2000" dirty="0" smtClean="0"/>
              <a:t> </a:t>
            </a:r>
            <a:r>
              <a:rPr lang="cs-CZ" sz="2000" dirty="0" err="1" smtClean="0"/>
              <a:t>were</a:t>
            </a:r>
            <a:r>
              <a:rPr lang="cs-CZ" sz="2000" dirty="0" smtClean="0"/>
              <a:t> </a:t>
            </a:r>
            <a:r>
              <a:rPr lang="cs-CZ" sz="2000" dirty="0" err="1" smtClean="0"/>
              <a:t>found</a:t>
            </a:r>
            <a:r>
              <a:rPr lang="cs-CZ" sz="2000" dirty="0" smtClean="0"/>
              <a:t> in </a:t>
            </a:r>
            <a:r>
              <a:rPr lang="cs-CZ" sz="2000" dirty="0" err="1" smtClean="0"/>
              <a:t>all</a:t>
            </a:r>
            <a:r>
              <a:rPr lang="cs-CZ" sz="2000" dirty="0" smtClean="0"/>
              <a:t> </a:t>
            </a:r>
            <a:r>
              <a:rPr lang="cs-CZ" sz="2000" dirty="0" err="1" smtClean="0"/>
              <a:t>microorganisms</a:t>
            </a:r>
            <a:r>
              <a:rPr lang="cs-CZ" sz="2000" dirty="0" smtClean="0"/>
              <a:t> </a:t>
            </a:r>
            <a:r>
              <a:rPr lang="cs-CZ" sz="2000" dirty="0" err="1" smtClean="0"/>
              <a:t>tested</a:t>
            </a:r>
            <a:r>
              <a:rPr lang="cs-CZ" sz="2000" dirty="0"/>
              <a:t>.</a:t>
            </a:r>
            <a:endParaRPr lang="cs-CZ" sz="2000" dirty="0" smtClean="0"/>
          </a:p>
          <a:p>
            <a:r>
              <a:rPr lang="cs-CZ" sz="2000" dirty="0" smtClean="0"/>
              <a:t>Aldehyde </a:t>
            </a:r>
            <a:r>
              <a:rPr lang="cs-CZ" sz="2000" dirty="0" err="1" smtClean="0"/>
              <a:t>quantification</a:t>
            </a:r>
            <a:r>
              <a:rPr lang="cs-CZ" sz="2000" dirty="0" smtClean="0"/>
              <a:t> </a:t>
            </a:r>
            <a:r>
              <a:rPr lang="cs-CZ" sz="2000" dirty="0" err="1" smtClean="0"/>
              <a:t>could</a:t>
            </a:r>
            <a:r>
              <a:rPr lang="cs-CZ" sz="2000" dirty="0" smtClean="0"/>
              <a:t> serve as </a:t>
            </a:r>
            <a:r>
              <a:rPr lang="cs-CZ" sz="2000" dirty="0"/>
              <a:t>a </a:t>
            </a:r>
            <a:r>
              <a:rPr lang="cs-CZ" sz="2000" dirty="0" err="1"/>
              <a:t>way</a:t>
            </a:r>
            <a:r>
              <a:rPr lang="cs-CZ" sz="2000" dirty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evaluating</a:t>
            </a:r>
            <a:r>
              <a:rPr lang="cs-CZ" sz="2000" dirty="0" smtClean="0"/>
              <a:t> </a:t>
            </a:r>
            <a:r>
              <a:rPr lang="cs-CZ" sz="2000" dirty="0" err="1"/>
              <a:t>oxidative</a:t>
            </a:r>
            <a:r>
              <a:rPr lang="cs-CZ" sz="2000" dirty="0"/>
              <a:t> stress in </a:t>
            </a:r>
            <a:r>
              <a:rPr lang="cs-CZ" sz="2000" dirty="0" err="1"/>
              <a:t>environmental</a:t>
            </a:r>
            <a:r>
              <a:rPr lang="cs-CZ" sz="2000" dirty="0"/>
              <a:t> </a:t>
            </a:r>
            <a:r>
              <a:rPr lang="cs-CZ" sz="2000" dirty="0" err="1"/>
              <a:t>samples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 smtClean="0"/>
              <a:t>sites</a:t>
            </a:r>
            <a:r>
              <a:rPr lang="cs-CZ" sz="2000" dirty="0" smtClean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nZVI</a:t>
            </a:r>
            <a:r>
              <a:rPr lang="cs-CZ" sz="2000" dirty="0"/>
              <a:t> </a:t>
            </a:r>
            <a:r>
              <a:rPr lang="cs-CZ" sz="2000" dirty="0" err="1" smtClean="0"/>
              <a:t>injection</a:t>
            </a:r>
            <a:r>
              <a:rPr lang="cs-CZ" sz="2000" dirty="0" smtClean="0"/>
              <a:t>.</a:t>
            </a:r>
            <a:endParaRPr lang="cs-CZ" sz="2000" dirty="0"/>
          </a:p>
          <a:p>
            <a:endParaRPr lang="en-US" sz="2000" b="1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cs-CZ" sz="2400" dirty="0" smtClean="0"/>
          </a:p>
        </p:txBody>
      </p:sp>
      <p:pic>
        <p:nvPicPr>
          <p:cNvPr id="9" name="Picture 11" descr="http://www.myko.cz/files/mykoatlas/0066/2012/0066-2012-0000-0098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0" y="5206337"/>
            <a:ext cx="1409047" cy="11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Výsledek obrázku pro desmodesmus cca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28" y="5222447"/>
            <a:ext cx="1272636" cy="10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semerj\Desktop\MDA final\fotky bakterek\komplet\BC\02_100x_Z3x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41" y="546455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:\Users\semerj\Desktop\MDA final\fotky bakterek\komplet\EntB\02_100x_Z3x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35" y="546464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1000929" y="4463582"/>
            <a:ext cx="6605055" cy="372598"/>
            <a:chOff x="1131539" y="2106469"/>
            <a:chExt cx="6901078" cy="735077"/>
          </a:xfrm>
        </p:grpSpPr>
        <p:sp>
          <p:nvSpPr>
            <p:cNvPr id="14" name="TextovéPole 13"/>
            <p:cNvSpPr txBox="1"/>
            <p:nvPr/>
          </p:nvSpPr>
          <p:spPr>
            <a:xfrm>
              <a:off x="1131539" y="2112912"/>
              <a:ext cx="733918" cy="728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Fungi</a:t>
              </a:r>
              <a:endParaRPr lang="cs-CZ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173269" y="2106469"/>
              <a:ext cx="746513" cy="728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Algae</a:t>
              </a:r>
              <a:endParaRPr lang="cs-CZ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7020272" y="2112912"/>
              <a:ext cx="1012345" cy="728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Bacteria</a:t>
              </a:r>
              <a:endParaRPr lang="cs-CZ" b="1" dirty="0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302063" y="4832757"/>
            <a:ext cx="2332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Saccharomyces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cerevisiae</a:t>
            </a:r>
            <a:r>
              <a:rPr lang="cs-CZ" sz="1200" dirty="0" smtClean="0"/>
              <a:t> BY 4742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051862" y="4832757"/>
            <a:ext cx="2548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Desmodesmus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subspicatus</a:t>
            </a:r>
            <a:r>
              <a:rPr lang="cs-CZ" sz="1200" i="1" dirty="0" smtClean="0"/>
              <a:t> </a:t>
            </a:r>
            <a:r>
              <a:rPr lang="cs-CZ" sz="1200" dirty="0" smtClean="0"/>
              <a:t>CCALA 688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862251" y="4832756"/>
            <a:ext cx="1688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Bacillus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cereus</a:t>
            </a:r>
            <a:r>
              <a:rPr lang="cs-CZ" sz="1200" i="1" dirty="0" smtClean="0"/>
              <a:t> </a:t>
            </a:r>
            <a:r>
              <a:rPr lang="cs-CZ" sz="1200" dirty="0" smtClean="0"/>
              <a:t>DB 3035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600830" y="5085753"/>
            <a:ext cx="2034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Serratia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marcescens</a:t>
            </a:r>
            <a:r>
              <a:rPr lang="cs-CZ" sz="1200" i="1" dirty="0" smtClean="0"/>
              <a:t> </a:t>
            </a:r>
            <a:r>
              <a:rPr lang="cs-CZ" sz="1200" dirty="0" smtClean="0"/>
              <a:t>CCM 303</a:t>
            </a:r>
            <a:endParaRPr lang="cs-CZ" sz="1200" dirty="0"/>
          </a:p>
        </p:txBody>
      </p:sp>
      <p:sp>
        <p:nvSpPr>
          <p:cNvPr id="21" name="Obdélník 20"/>
          <p:cNvSpPr/>
          <p:nvPr/>
        </p:nvSpPr>
        <p:spPr>
          <a:xfrm>
            <a:off x="608868" y="6317465"/>
            <a:ext cx="79423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Semerád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201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 ‘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Oxidative stress in microbes after  exposure  to iron nanoparticles: Analysis of aldehydes as oxidative damage products of lipids and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proteins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‘.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 Science and Pollution </a:t>
            </a:r>
            <a:r>
              <a:rPr lang="en-US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r>
              <a:rPr lang="cs-CZ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In </a:t>
            </a:r>
            <a:r>
              <a:rPr lang="cs-CZ" sz="11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press</a:t>
            </a:r>
            <a:r>
              <a:rPr lang="cs-CZ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cs-CZ" sz="11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06" y="2378326"/>
            <a:ext cx="1469290" cy="52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508" y="1340768"/>
            <a:ext cx="505334" cy="98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1" y="2924944"/>
            <a:ext cx="1730580" cy="135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Výsledek obrázku pro combip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87" y="1189539"/>
            <a:ext cx="1443821" cy="11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21"/>
          <p:cNvSpPr txBox="1"/>
          <p:nvPr/>
        </p:nvSpPr>
        <p:spPr>
          <a:xfrm>
            <a:off x="2149759" y="832965"/>
            <a:ext cx="95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Bacteria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716218" y="1114360"/>
            <a:ext cx="1688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Bacillus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cereus</a:t>
            </a:r>
            <a:r>
              <a:rPr lang="cs-CZ" sz="1200" i="1" dirty="0" smtClean="0"/>
              <a:t> </a:t>
            </a:r>
            <a:r>
              <a:rPr lang="cs-CZ" sz="1200" dirty="0" smtClean="0"/>
              <a:t>DB 3035</a:t>
            </a:r>
            <a:endParaRPr lang="cs-CZ" sz="1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91352" y="1114361"/>
            <a:ext cx="2034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Serratia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marcescens</a:t>
            </a:r>
            <a:r>
              <a:rPr lang="cs-CZ" sz="1200" i="1" dirty="0" smtClean="0"/>
              <a:t> </a:t>
            </a:r>
            <a:r>
              <a:rPr lang="cs-CZ" sz="1200" dirty="0" smtClean="0"/>
              <a:t>CCM 303</a:t>
            </a:r>
            <a:endParaRPr lang="cs-CZ" sz="1200" dirty="0"/>
          </a:p>
        </p:txBody>
      </p:sp>
      <p:grpSp>
        <p:nvGrpSpPr>
          <p:cNvPr id="29" name="Skupina 28"/>
          <p:cNvGrpSpPr/>
          <p:nvPr/>
        </p:nvGrpSpPr>
        <p:grpSpPr>
          <a:xfrm>
            <a:off x="5444010" y="817576"/>
            <a:ext cx="2332690" cy="599534"/>
            <a:chOff x="243821" y="1799444"/>
            <a:chExt cx="2332690" cy="599534"/>
          </a:xfrm>
        </p:grpSpPr>
        <p:sp>
          <p:nvSpPr>
            <p:cNvPr id="30" name="TextovéPole 29"/>
            <p:cNvSpPr txBox="1"/>
            <p:nvPr/>
          </p:nvSpPr>
          <p:spPr>
            <a:xfrm>
              <a:off x="1026692" y="1799444"/>
              <a:ext cx="7521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 smtClean="0"/>
                <a:t>Fungi</a:t>
              </a:r>
              <a:endParaRPr lang="cs-CZ" sz="240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43821" y="2121979"/>
              <a:ext cx="2332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i="1" dirty="0" err="1" smtClean="0"/>
                <a:t>Saccharomyces</a:t>
              </a:r>
              <a:r>
                <a:rPr lang="cs-CZ" sz="1200" i="1" dirty="0" smtClean="0"/>
                <a:t> </a:t>
              </a:r>
              <a:r>
                <a:rPr lang="cs-CZ" sz="1200" i="1" dirty="0" err="1" smtClean="0"/>
                <a:t>cerevisiae</a:t>
              </a:r>
              <a:r>
                <a:rPr lang="cs-CZ" sz="1200" dirty="0" smtClean="0"/>
                <a:t> BY 4742</a:t>
              </a:r>
              <a:endParaRPr lang="cs-CZ" sz="1200" dirty="0"/>
            </a:p>
          </p:txBody>
        </p:sp>
      </p:grpSp>
      <p:sp>
        <p:nvSpPr>
          <p:cNvPr id="33" name="TextovéPole 32"/>
          <p:cNvSpPr txBox="1"/>
          <p:nvPr/>
        </p:nvSpPr>
        <p:spPr>
          <a:xfrm>
            <a:off x="1602784" y="3993087"/>
            <a:ext cx="244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/>
              <a:t>Lipid </a:t>
            </a:r>
            <a:r>
              <a:rPr lang="cs-CZ" sz="1600" b="1" dirty="0" err="1" smtClean="0"/>
              <a:t>peroxidation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products</a:t>
            </a:r>
            <a:endParaRPr lang="cs-CZ" sz="1600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934893" y="3974009"/>
            <a:ext cx="208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 smtClean="0"/>
              <a:t>Products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protein </a:t>
            </a:r>
            <a:r>
              <a:rPr lang="cs-CZ" sz="1600" b="1" dirty="0" err="1" smtClean="0"/>
              <a:t>oxidation</a:t>
            </a:r>
            <a:endParaRPr lang="cs-CZ" sz="1600" b="1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624919" y="4512644"/>
            <a:ext cx="887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Glyoxal</a:t>
            </a:r>
            <a:r>
              <a:rPr lang="cs-CZ" sz="1600" dirty="0" smtClean="0"/>
              <a:t>e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6482276" y="5523268"/>
            <a:ext cx="114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Methional</a:t>
            </a:r>
            <a:r>
              <a:rPr lang="cs-CZ" sz="1600" dirty="0" smtClean="0"/>
              <a:t>e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6334800" y="455878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Benzaldehyde</a:t>
            </a:r>
            <a:endParaRPr lang="cs-CZ" sz="1600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4355976" y="4941279"/>
            <a:ext cx="1380506" cy="581989"/>
            <a:chOff x="4444683" y="3558068"/>
            <a:chExt cx="1380506" cy="581989"/>
          </a:xfrm>
        </p:grpSpPr>
        <p:sp>
          <p:nvSpPr>
            <p:cNvPr id="39" name="TextovéPole 38"/>
            <p:cNvSpPr txBox="1"/>
            <p:nvPr/>
          </p:nvSpPr>
          <p:spPr>
            <a:xfrm>
              <a:off x="4444683" y="3558068"/>
              <a:ext cx="1380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Formaldehyd</a:t>
              </a:r>
              <a:r>
                <a:rPr lang="cs-CZ" sz="1600" dirty="0" smtClean="0"/>
                <a:t>e</a:t>
              </a:r>
              <a:endParaRPr lang="cs-CZ" dirty="0"/>
            </a:p>
          </p:txBody>
        </p:sp>
        <p:graphicFrame>
          <p:nvGraphicFramePr>
            <p:cNvPr id="40" name="Objek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8277433"/>
                </p:ext>
              </p:extLst>
            </p:nvPr>
          </p:nvGraphicFramePr>
          <p:xfrm>
            <a:off x="4844423" y="3968607"/>
            <a:ext cx="581025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7" name="ChemSketch" r:id="rId4" imgW="579120" imgH="176784" progId="ACD.ChemSketch.20">
                    <p:embed/>
                  </p:oleObj>
                </mc:Choice>
                <mc:Fallback>
                  <p:oleObj name="ChemSketch" r:id="rId4" imgW="579120" imgH="176784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4423" y="3968607"/>
                          <a:ext cx="581025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Skupina 40"/>
          <p:cNvGrpSpPr/>
          <p:nvPr/>
        </p:nvGrpSpPr>
        <p:grpSpPr>
          <a:xfrm>
            <a:off x="2742083" y="4512644"/>
            <a:ext cx="1076325" cy="678894"/>
            <a:chOff x="1629664" y="4843483"/>
            <a:chExt cx="1076325" cy="678894"/>
          </a:xfrm>
        </p:grpSpPr>
        <p:graphicFrame>
          <p:nvGraphicFramePr>
            <p:cNvPr id="42" name="Objek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0605002"/>
                </p:ext>
              </p:extLst>
            </p:nvPr>
          </p:nvGraphicFramePr>
          <p:xfrm>
            <a:off x="1629664" y="5189002"/>
            <a:ext cx="1076325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8" name="ChemSketch" r:id="rId6" imgW="1078992" imgH="332232" progId="ACD.ChemSketch.20">
                    <p:embed/>
                  </p:oleObj>
                </mc:Choice>
                <mc:Fallback>
                  <p:oleObj name="ChemSketch" r:id="rId6" imgW="1078992" imgH="332232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9664" y="5189002"/>
                          <a:ext cx="1076325" cy="333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ovéPole 42"/>
            <p:cNvSpPr txBox="1"/>
            <p:nvPr/>
          </p:nvSpPr>
          <p:spPr>
            <a:xfrm>
              <a:off x="1706001" y="4843483"/>
              <a:ext cx="870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Acrolein</a:t>
              </a:r>
              <a:endParaRPr lang="cs-CZ" dirty="0"/>
            </a:p>
          </p:txBody>
        </p:sp>
      </p:grpSp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842971"/>
              </p:ext>
            </p:extLst>
          </p:nvPr>
        </p:nvGraphicFramePr>
        <p:xfrm>
          <a:off x="6509053" y="4911531"/>
          <a:ext cx="10191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ChemSketch" r:id="rId8" imgW="1018032" imgH="594360" progId="ACD.ChemSketch.20">
                  <p:embed/>
                </p:oleObj>
              </mc:Choice>
              <mc:Fallback>
                <p:oleObj name="ChemSketch" r:id="rId8" imgW="1018032" imgH="59436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9053" y="4911531"/>
                        <a:ext cx="10191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13647"/>
              </p:ext>
            </p:extLst>
          </p:nvPr>
        </p:nvGraphicFramePr>
        <p:xfrm>
          <a:off x="1604764" y="4841229"/>
          <a:ext cx="952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ChemSketch" r:id="rId10" imgW="950976" imgH="304800" progId="ACD.ChemSketch.20">
                  <p:embed/>
                </p:oleObj>
              </mc:Choice>
              <mc:Fallback>
                <p:oleObj name="ChemSketch" r:id="rId10" imgW="950976" imgH="3048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764" y="4841229"/>
                        <a:ext cx="9525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Skupina 45"/>
          <p:cNvGrpSpPr/>
          <p:nvPr/>
        </p:nvGrpSpPr>
        <p:grpSpPr>
          <a:xfrm>
            <a:off x="1400595" y="5200781"/>
            <a:ext cx="1442383" cy="956483"/>
            <a:chOff x="3463990" y="5121452"/>
            <a:chExt cx="1442383" cy="956483"/>
          </a:xfrm>
        </p:grpSpPr>
        <p:sp>
          <p:nvSpPr>
            <p:cNvPr id="47" name="TextovéPole 46"/>
            <p:cNvSpPr txBox="1"/>
            <p:nvPr/>
          </p:nvSpPr>
          <p:spPr>
            <a:xfrm>
              <a:off x="3463990" y="5121452"/>
              <a:ext cx="1442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Methylglyoxal</a:t>
              </a:r>
              <a:r>
                <a:rPr lang="cs-CZ" sz="1600" dirty="0" smtClean="0"/>
                <a:t>e</a:t>
              </a:r>
              <a:endParaRPr lang="cs-CZ" dirty="0"/>
            </a:p>
          </p:txBody>
        </p:sp>
        <p:graphicFrame>
          <p:nvGraphicFramePr>
            <p:cNvPr id="48" name="Objek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8651758"/>
                </p:ext>
              </p:extLst>
            </p:nvPr>
          </p:nvGraphicFramePr>
          <p:xfrm>
            <a:off x="3688314" y="5468335"/>
            <a:ext cx="952500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1" name="ChemSketch" r:id="rId12" imgW="950976" imgH="615696" progId="ACD.ChemSketch.20">
                    <p:embed/>
                  </p:oleObj>
                </mc:Choice>
                <mc:Fallback>
                  <p:oleObj name="ChemSketch" r:id="rId12" imgW="950976" imgH="615696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8314" y="5468335"/>
                          <a:ext cx="952500" cy="609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9" name="Objek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520876"/>
              </p:ext>
            </p:extLst>
          </p:nvPr>
        </p:nvGraphicFramePr>
        <p:xfrm>
          <a:off x="6275992" y="5887974"/>
          <a:ext cx="16192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ChemSketch" r:id="rId14" imgW="1624584" imgH="332232" progId="ACD.ChemSketch.20">
                  <p:embed/>
                </p:oleObj>
              </mc:Choice>
              <mc:Fallback>
                <p:oleObj name="ChemSketch" r:id="rId14" imgW="1624584" imgH="332232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992" y="5887974"/>
                        <a:ext cx="1619250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k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641532"/>
              </p:ext>
            </p:extLst>
          </p:nvPr>
        </p:nvGraphicFramePr>
        <p:xfrm>
          <a:off x="2722797" y="5458798"/>
          <a:ext cx="1114895" cy="667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" name="ChemSketch" r:id="rId16" imgW="1078920" imgH="646200" progId="ACD.ChemSketch.20">
                  <p:embed/>
                </p:oleObj>
              </mc:Choice>
              <mc:Fallback>
                <p:oleObj name="ChemSketch" r:id="rId16" imgW="1078920" imgH="64620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22797" y="5458798"/>
                        <a:ext cx="1114895" cy="667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ovéPole 50"/>
          <p:cNvSpPr txBox="1"/>
          <p:nvPr/>
        </p:nvSpPr>
        <p:spPr>
          <a:xfrm>
            <a:off x="2691701" y="5200781"/>
            <a:ext cx="140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Metha</a:t>
            </a:r>
            <a:r>
              <a:rPr lang="en-US" sz="1600" dirty="0" err="1" smtClean="0"/>
              <a:t>crolein</a:t>
            </a:r>
            <a:endParaRPr lang="cs-CZ" sz="1600" dirty="0"/>
          </a:p>
        </p:txBody>
      </p:sp>
      <p:sp>
        <p:nvSpPr>
          <p:cNvPr id="32" name="Obdélník 31"/>
          <p:cNvSpPr/>
          <p:nvPr/>
        </p:nvSpPr>
        <p:spPr>
          <a:xfrm>
            <a:off x="600846" y="6237312"/>
            <a:ext cx="79423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Semerád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201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 ‘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Oxidative stress in microbes after  exposure  to iron nanoparticles: Analysis of aldehydes as oxidative damage products of lipids and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proteins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‘.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 Science and Pollution </a:t>
            </a:r>
            <a:r>
              <a:rPr lang="en-US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r>
              <a:rPr lang="cs-CZ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In </a:t>
            </a:r>
            <a:r>
              <a:rPr lang="cs-CZ" sz="11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press</a:t>
            </a:r>
            <a:r>
              <a:rPr lang="cs-CZ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cs-CZ" sz="11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90" name="Picture 1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25" y="1278610"/>
            <a:ext cx="3834953" cy="257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5" name="Picture 1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8" y="1285444"/>
            <a:ext cx="3738924" cy="25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Nadpis 1"/>
          <p:cNvSpPr>
            <a:spLocks noGrp="1"/>
          </p:cNvSpPr>
          <p:nvPr>
            <p:ph type="title"/>
          </p:nvPr>
        </p:nvSpPr>
        <p:spPr>
          <a:xfrm>
            <a:off x="412901" y="-229946"/>
            <a:ext cx="8318195" cy="1647056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Markers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protein and lipid </a:t>
            </a:r>
            <a:r>
              <a:rPr lang="cs-CZ" sz="2800" dirty="0" err="1" smtClean="0"/>
              <a:t>oxidation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69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Quantification of </a:t>
            </a:r>
            <a:r>
              <a:rPr lang="en-US" sz="2800" dirty="0" err="1" smtClean="0"/>
              <a:t>malondialdehyde</a:t>
            </a:r>
            <a:r>
              <a:rPr lang="en-US" sz="2800" dirty="0" smtClean="0"/>
              <a:t> – </a:t>
            </a:r>
            <a:r>
              <a:rPr lang="cs-CZ" sz="2800" dirty="0" smtClean="0"/>
              <a:t>a </a:t>
            </a:r>
            <a:r>
              <a:rPr lang="en-US" sz="2800" dirty="0" smtClean="0"/>
              <a:t>novel approach for toxicity testing of </a:t>
            </a:r>
            <a:r>
              <a:rPr lang="en-US" sz="2800" dirty="0" err="1" smtClean="0"/>
              <a:t>nZVI</a:t>
            </a:r>
            <a:r>
              <a:rPr lang="cs-CZ" sz="2800" dirty="0"/>
              <a:t>-</a:t>
            </a:r>
            <a:r>
              <a:rPr lang="en-US" sz="2800" dirty="0" smtClean="0"/>
              <a:t>based nanomaterials</a:t>
            </a:r>
            <a:endParaRPr lang="en-US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990600" y="1905000"/>
            <a:ext cx="561685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1) </a:t>
            </a:r>
            <a:r>
              <a:rPr lang="en-US" sz="2400" dirty="0" smtClean="0"/>
              <a:t>Cultivation of tested bacteria</a:t>
            </a:r>
          </a:p>
          <a:p>
            <a:r>
              <a:rPr lang="en-US" sz="2400" dirty="0" smtClean="0"/>
              <a:t>2) </a:t>
            </a:r>
            <a:r>
              <a:rPr lang="en-US" sz="2400" dirty="0" err="1" smtClean="0"/>
              <a:t>Preconcentration</a:t>
            </a:r>
            <a:r>
              <a:rPr lang="en-US" sz="2400" dirty="0" smtClean="0"/>
              <a:t> of bacterial suspension</a:t>
            </a:r>
          </a:p>
          <a:p>
            <a:r>
              <a:rPr lang="en-US" sz="2400" dirty="0" smtClean="0"/>
              <a:t>3) Cell counting by flow cytometry</a:t>
            </a:r>
          </a:p>
          <a:p>
            <a:r>
              <a:rPr lang="en-US" sz="2400" dirty="0" smtClean="0"/>
              <a:t>4) Exposition with iron nanoparticles</a:t>
            </a:r>
          </a:p>
          <a:p>
            <a:r>
              <a:rPr lang="en-US" sz="2400" dirty="0" smtClean="0"/>
              <a:t>5) Reaction with </a:t>
            </a:r>
            <a:r>
              <a:rPr lang="en-US" sz="2400" dirty="0" err="1" smtClean="0"/>
              <a:t>thiobarbituric</a:t>
            </a:r>
            <a:r>
              <a:rPr lang="en-US" sz="2400" dirty="0" smtClean="0"/>
              <a:t> acid</a:t>
            </a:r>
          </a:p>
          <a:p>
            <a:r>
              <a:rPr lang="en-US" sz="2400" dirty="0" smtClean="0"/>
              <a:t>6) Extraction of MDA</a:t>
            </a:r>
            <a:r>
              <a:rPr lang="cs-CZ" sz="2400" dirty="0" smtClean="0"/>
              <a:t>-</a:t>
            </a:r>
            <a:r>
              <a:rPr lang="en-US" sz="2400" dirty="0" smtClean="0"/>
              <a:t>TBA complex</a:t>
            </a:r>
          </a:p>
          <a:p>
            <a:r>
              <a:rPr lang="en-US" sz="2400" dirty="0" smtClean="0"/>
              <a:t>7) Quantification by </a:t>
            </a:r>
            <a:r>
              <a:rPr lang="cs-CZ" sz="2400" dirty="0" smtClean="0"/>
              <a:t>RP-</a:t>
            </a:r>
            <a:r>
              <a:rPr lang="en-US" sz="2400" dirty="0" smtClean="0"/>
              <a:t>HPLC-FLD method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54" y="1412776"/>
            <a:ext cx="3854132" cy="72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93096"/>
            <a:ext cx="1617093" cy="21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1500280" cy="132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69" y="2881505"/>
            <a:ext cx="1857517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9338"/>
            <a:ext cx="4608511" cy="234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63272" cy="994122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Application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MDA </a:t>
            </a:r>
            <a:r>
              <a:rPr lang="cs-CZ" sz="2400" dirty="0" err="1" smtClean="0"/>
              <a:t>assay</a:t>
            </a:r>
            <a:r>
              <a:rPr lang="cs-CZ" sz="2400" dirty="0" smtClean="0"/>
              <a:t> to </a:t>
            </a:r>
            <a:r>
              <a:rPr lang="cs-CZ" sz="2400" dirty="0" err="1" smtClean="0"/>
              <a:t>determine</a:t>
            </a:r>
            <a:r>
              <a:rPr lang="cs-CZ" sz="2400" dirty="0" smtClean="0"/>
              <a:t> </a:t>
            </a:r>
            <a:r>
              <a:rPr lang="cs-CZ" sz="2400" dirty="0" err="1" smtClean="0"/>
              <a:t>acute</a:t>
            </a:r>
            <a:r>
              <a:rPr lang="cs-CZ" sz="2400" dirty="0" smtClean="0"/>
              <a:t> toxicity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newly</a:t>
            </a:r>
            <a:r>
              <a:rPr lang="cs-CZ" sz="2400" dirty="0" smtClean="0"/>
              <a:t> </a:t>
            </a:r>
            <a:r>
              <a:rPr lang="cs-CZ" sz="2400" dirty="0" err="1" smtClean="0"/>
              <a:t>developed</a:t>
            </a:r>
            <a:r>
              <a:rPr lang="cs-CZ" sz="2400" dirty="0" smtClean="0"/>
              <a:t> </a:t>
            </a:r>
            <a:r>
              <a:rPr lang="cs-CZ" sz="2400" dirty="0" err="1" smtClean="0"/>
              <a:t>nZVI-based</a:t>
            </a:r>
            <a:r>
              <a:rPr lang="cs-CZ" sz="2400" dirty="0" smtClean="0"/>
              <a:t> </a:t>
            </a:r>
            <a:r>
              <a:rPr lang="cs-CZ" sz="2400" dirty="0" err="1" smtClean="0"/>
              <a:t>nanoparticles</a:t>
            </a:r>
            <a:endParaRPr lang="cs-CZ" sz="2000" dirty="0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032447"/>
              </p:ext>
            </p:extLst>
          </p:nvPr>
        </p:nvGraphicFramePr>
        <p:xfrm>
          <a:off x="4751513" y="908720"/>
          <a:ext cx="4392487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513" y="908720"/>
                        <a:ext cx="4392487" cy="32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580112" y="1364632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Pseudomonas putida </a:t>
            </a:r>
            <a:r>
              <a:rPr lang="en-US" sz="1600" dirty="0" smtClean="0"/>
              <a:t>CCM</a:t>
            </a:r>
            <a:endParaRPr lang="cs-CZ" sz="1600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859167"/>
              </p:ext>
            </p:extLst>
          </p:nvPr>
        </p:nvGraphicFramePr>
        <p:xfrm>
          <a:off x="5370560" y="4077072"/>
          <a:ext cx="3053158" cy="1458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EC</a:t>
                      </a:r>
                      <a:r>
                        <a:rPr lang="cs-CZ" sz="1400" b="1" u="none" strike="noStrike" baseline="-25000" dirty="0">
                          <a:effectLst/>
                        </a:rPr>
                        <a:t>50</a:t>
                      </a:r>
                      <a:r>
                        <a:rPr lang="cs-CZ" sz="1400" b="1" u="none" strike="noStrike" dirty="0">
                          <a:effectLst/>
                        </a:rPr>
                        <a:t> </a:t>
                      </a:r>
                      <a:endParaRPr lang="cs-CZ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cs-CZ" sz="1400" b="1" u="none" strike="noStrike" dirty="0" smtClean="0">
                          <a:effectLst/>
                        </a:rPr>
                        <a:t>[</a:t>
                      </a:r>
                      <a:r>
                        <a:rPr lang="cs-CZ" sz="1400" b="1" u="none" strike="noStrike" dirty="0">
                          <a:effectLst/>
                        </a:rPr>
                        <a:t>g/L]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EC</a:t>
                      </a:r>
                      <a:r>
                        <a:rPr lang="cs-CZ" sz="1400" b="1" u="none" strike="noStrike" baseline="-25000" dirty="0">
                          <a:effectLst/>
                        </a:rPr>
                        <a:t>50corrected</a:t>
                      </a:r>
                      <a:r>
                        <a:rPr lang="cs-CZ" sz="1400" b="1" u="none" strike="noStrike" dirty="0">
                          <a:effectLst/>
                        </a:rPr>
                        <a:t> </a:t>
                      </a:r>
                      <a:endParaRPr lang="cs-CZ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cs-CZ" sz="1400" b="1" u="none" strike="noStrike" dirty="0" smtClean="0">
                          <a:effectLst/>
                        </a:rPr>
                        <a:t>[</a:t>
                      </a:r>
                      <a:r>
                        <a:rPr lang="cs-CZ" sz="1400" b="1" u="none" strike="noStrike" dirty="0">
                          <a:effectLst/>
                        </a:rPr>
                        <a:t>g/L]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nZVI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0.5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0.5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15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S-nZVI 0,25%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0.5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0.6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S-nZVI 1%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0.4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1.0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4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S-nZVI 5%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0.4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5.7</a:t>
                      </a:r>
                      <a:endParaRPr lang="cs-CZ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délník 8"/>
          <p:cNvSpPr/>
          <p:nvPr/>
        </p:nvSpPr>
        <p:spPr>
          <a:xfrm>
            <a:off x="766983" y="6124174"/>
            <a:ext cx="79423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Semerád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201</a:t>
            </a:r>
            <a:r>
              <a:rPr lang="cs-CZ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9,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 fate of sulfidated nZVI particles: interplay of nanoparticle corrosion and toxicity during the aging</a:t>
            </a:r>
            <a:endParaRPr lang="cs-CZ" sz="11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2" y="1124744"/>
            <a:ext cx="3991988" cy="4894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0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/>
          <p:cNvGrpSpPr/>
          <p:nvPr/>
        </p:nvGrpSpPr>
        <p:grpSpPr>
          <a:xfrm>
            <a:off x="390922" y="124906"/>
            <a:ext cx="8398948" cy="2496105"/>
            <a:chOff x="329618" y="401805"/>
            <a:chExt cx="8498660" cy="2288203"/>
          </a:xfrm>
        </p:grpSpPr>
        <p:sp>
          <p:nvSpPr>
            <p:cNvPr id="44" name="Ovál 43"/>
            <p:cNvSpPr/>
            <p:nvPr/>
          </p:nvSpPr>
          <p:spPr>
            <a:xfrm>
              <a:off x="6433072" y="1481165"/>
              <a:ext cx="1260364" cy="1208843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6" name="Ovál 45"/>
            <p:cNvSpPr/>
            <p:nvPr/>
          </p:nvSpPr>
          <p:spPr>
            <a:xfrm>
              <a:off x="1994283" y="1481164"/>
              <a:ext cx="1291538" cy="120575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dirty="0" smtClean="0"/>
                <a:t>Fe</a:t>
              </a:r>
              <a:r>
                <a:rPr lang="cs-CZ" sz="1600" baseline="30000" dirty="0" smtClean="0"/>
                <a:t>0</a:t>
              </a:r>
              <a:endParaRPr lang="cs-CZ" sz="1600" baseline="30000" dirty="0"/>
            </a:p>
          </p:txBody>
        </p:sp>
        <p:sp>
          <p:nvSpPr>
            <p:cNvPr id="48" name="Ovál 47"/>
            <p:cNvSpPr/>
            <p:nvPr/>
          </p:nvSpPr>
          <p:spPr>
            <a:xfrm>
              <a:off x="6650339" y="1720549"/>
              <a:ext cx="824510" cy="7269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dirty="0" smtClean="0"/>
                <a:t>Fe</a:t>
              </a:r>
              <a:r>
                <a:rPr lang="cs-CZ" sz="1600" baseline="30000" dirty="0" smtClean="0"/>
                <a:t>0</a:t>
              </a:r>
              <a:endParaRPr lang="cs-CZ" sz="1600" dirty="0"/>
            </a:p>
          </p:txBody>
        </p:sp>
        <p:cxnSp>
          <p:nvCxnSpPr>
            <p:cNvPr id="50" name="Přímá spojnice se šipkou 49"/>
            <p:cNvCxnSpPr/>
            <p:nvPr/>
          </p:nvCxnSpPr>
          <p:spPr>
            <a:xfrm>
              <a:off x="3829662" y="2084040"/>
              <a:ext cx="231289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se šipkou 53"/>
            <p:cNvCxnSpPr/>
            <p:nvPr/>
          </p:nvCxnSpPr>
          <p:spPr>
            <a:xfrm>
              <a:off x="2115927" y="1064343"/>
              <a:ext cx="572232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ovéPole 54"/>
            <p:cNvSpPr txBox="1"/>
            <p:nvPr/>
          </p:nvSpPr>
          <p:spPr>
            <a:xfrm>
              <a:off x="2115928" y="401805"/>
              <a:ext cx="6712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/>
                <a:t> </a:t>
              </a:r>
              <a:r>
                <a:rPr lang="cs-CZ" sz="2400" b="1" dirty="0" err="1" smtClean="0"/>
                <a:t>Aging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of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nanoparticles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during</a:t>
              </a:r>
              <a:r>
                <a:rPr lang="cs-CZ" sz="2400" b="1" dirty="0"/>
                <a:t> </a:t>
              </a:r>
              <a:r>
                <a:rPr lang="cs-CZ" sz="2400" b="1" dirty="0" smtClean="0"/>
                <a:t>60 </a:t>
              </a:r>
              <a:r>
                <a:rPr lang="cs-CZ" sz="2400" b="1" dirty="0" err="1" smtClean="0"/>
                <a:t>days</a:t>
              </a:r>
              <a:endParaRPr lang="cs-CZ" sz="2400" b="1" dirty="0"/>
            </a:p>
          </p:txBody>
        </p:sp>
        <p:sp>
          <p:nvSpPr>
            <p:cNvPr id="61" name="Obdélník 60"/>
            <p:cNvSpPr/>
            <p:nvPr/>
          </p:nvSpPr>
          <p:spPr>
            <a:xfrm>
              <a:off x="329618" y="1354890"/>
              <a:ext cx="618308" cy="2525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166620" y="1294333"/>
              <a:ext cx="64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Fe</a:t>
              </a:r>
              <a:r>
                <a:rPr lang="cs-CZ" baseline="30000" dirty="0" smtClean="0"/>
                <a:t>0</a:t>
              </a:r>
              <a:endParaRPr lang="cs-CZ" dirty="0"/>
            </a:p>
          </p:txBody>
        </p:sp>
        <p:sp>
          <p:nvSpPr>
            <p:cNvPr id="63" name="Obdélník 62"/>
            <p:cNvSpPr/>
            <p:nvPr/>
          </p:nvSpPr>
          <p:spPr>
            <a:xfrm>
              <a:off x="329618" y="1738468"/>
              <a:ext cx="618308" cy="25254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166620" y="1677911"/>
              <a:ext cx="82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FeO</a:t>
              </a:r>
              <a:r>
                <a:rPr lang="cs-CZ" baseline="-25000" dirty="0" err="1" smtClean="0"/>
                <a:t>x</a:t>
              </a:r>
              <a:endParaRPr lang="cs-CZ" dirty="0"/>
            </a:p>
          </p:txBody>
        </p:sp>
      </p:grpSp>
      <p:pic>
        <p:nvPicPr>
          <p:cNvPr id="22" name="Obrázek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70" y="2852815"/>
            <a:ext cx="3960000" cy="3765600"/>
          </a:xfrm>
          <a:prstGeom prst="rect">
            <a:avLst/>
          </a:prstGeom>
        </p:spPr>
      </p:pic>
      <p:pic>
        <p:nvPicPr>
          <p:cNvPr id="23" name="Obrázek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1" y="2854726"/>
            <a:ext cx="3960440" cy="376368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04926" y="2884294"/>
            <a:ext cx="7634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Day</a:t>
            </a:r>
            <a:r>
              <a:rPr lang="cs-CZ" sz="2000" dirty="0" smtClean="0"/>
              <a:t> 0</a:t>
            </a:r>
            <a:endParaRPr lang="cs-CZ" sz="20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863093" y="2884294"/>
            <a:ext cx="8932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Day</a:t>
            </a:r>
            <a:r>
              <a:rPr lang="cs-CZ" sz="2000" dirty="0" smtClean="0"/>
              <a:t> 60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555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/>
          <p:cNvGrpSpPr/>
          <p:nvPr/>
        </p:nvGrpSpPr>
        <p:grpSpPr>
          <a:xfrm>
            <a:off x="390922" y="124906"/>
            <a:ext cx="8398948" cy="2496105"/>
            <a:chOff x="329618" y="401805"/>
            <a:chExt cx="8498660" cy="2288203"/>
          </a:xfrm>
        </p:grpSpPr>
        <p:sp>
          <p:nvSpPr>
            <p:cNvPr id="44" name="Ovál 43"/>
            <p:cNvSpPr/>
            <p:nvPr/>
          </p:nvSpPr>
          <p:spPr>
            <a:xfrm>
              <a:off x="6433072" y="1481165"/>
              <a:ext cx="1260364" cy="1208843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6" name="Ovál 45"/>
            <p:cNvSpPr/>
            <p:nvPr/>
          </p:nvSpPr>
          <p:spPr>
            <a:xfrm>
              <a:off x="1994283" y="1481164"/>
              <a:ext cx="1291538" cy="120575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dirty="0" smtClean="0"/>
                <a:t>Fe</a:t>
              </a:r>
              <a:r>
                <a:rPr lang="cs-CZ" sz="1600" baseline="30000" dirty="0" smtClean="0"/>
                <a:t>0</a:t>
              </a:r>
              <a:endParaRPr lang="cs-CZ" sz="1600" baseline="30000" dirty="0"/>
            </a:p>
          </p:txBody>
        </p:sp>
        <p:sp>
          <p:nvSpPr>
            <p:cNvPr id="48" name="Ovál 47"/>
            <p:cNvSpPr/>
            <p:nvPr/>
          </p:nvSpPr>
          <p:spPr>
            <a:xfrm>
              <a:off x="6650339" y="1720549"/>
              <a:ext cx="824510" cy="72698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dirty="0" smtClean="0"/>
                <a:t>Fe</a:t>
              </a:r>
              <a:r>
                <a:rPr lang="cs-CZ" sz="1600" baseline="30000" dirty="0" smtClean="0"/>
                <a:t>0</a:t>
              </a:r>
              <a:endParaRPr lang="cs-CZ" sz="1600" dirty="0"/>
            </a:p>
          </p:txBody>
        </p:sp>
        <p:cxnSp>
          <p:nvCxnSpPr>
            <p:cNvPr id="50" name="Přímá spojnice se šipkou 49"/>
            <p:cNvCxnSpPr/>
            <p:nvPr/>
          </p:nvCxnSpPr>
          <p:spPr>
            <a:xfrm>
              <a:off x="3829662" y="2084040"/>
              <a:ext cx="231289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se šipkou 53"/>
            <p:cNvCxnSpPr/>
            <p:nvPr/>
          </p:nvCxnSpPr>
          <p:spPr>
            <a:xfrm>
              <a:off x="2115927" y="1064343"/>
              <a:ext cx="572232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ovéPole 54"/>
            <p:cNvSpPr txBox="1"/>
            <p:nvPr/>
          </p:nvSpPr>
          <p:spPr>
            <a:xfrm>
              <a:off x="2115928" y="401805"/>
              <a:ext cx="6712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/>
                <a:t> </a:t>
              </a:r>
              <a:r>
                <a:rPr lang="cs-CZ" sz="2400" b="1" dirty="0" err="1" smtClean="0"/>
                <a:t>Aging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of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nanoparticles</a:t>
              </a:r>
              <a:r>
                <a:rPr lang="cs-CZ" sz="2400" b="1" dirty="0" smtClean="0"/>
                <a:t> </a:t>
              </a:r>
              <a:r>
                <a:rPr lang="cs-CZ" sz="2400" b="1" dirty="0" err="1" smtClean="0"/>
                <a:t>during</a:t>
              </a:r>
              <a:r>
                <a:rPr lang="cs-CZ" sz="2400" b="1" dirty="0"/>
                <a:t> </a:t>
              </a:r>
              <a:r>
                <a:rPr lang="cs-CZ" sz="2400" b="1" dirty="0" smtClean="0"/>
                <a:t>60 </a:t>
              </a:r>
              <a:r>
                <a:rPr lang="cs-CZ" sz="2400" b="1" dirty="0" err="1" smtClean="0"/>
                <a:t>days</a:t>
              </a:r>
              <a:endParaRPr lang="cs-CZ" sz="2400" b="1" dirty="0"/>
            </a:p>
          </p:txBody>
        </p:sp>
        <p:sp>
          <p:nvSpPr>
            <p:cNvPr id="61" name="Obdélník 60"/>
            <p:cNvSpPr/>
            <p:nvPr/>
          </p:nvSpPr>
          <p:spPr>
            <a:xfrm>
              <a:off x="329618" y="1354890"/>
              <a:ext cx="618308" cy="2525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166620" y="1294333"/>
              <a:ext cx="64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Fe</a:t>
              </a:r>
              <a:r>
                <a:rPr lang="cs-CZ" baseline="30000" dirty="0" smtClean="0"/>
                <a:t>0</a:t>
              </a:r>
              <a:endParaRPr lang="cs-CZ" dirty="0"/>
            </a:p>
          </p:txBody>
        </p:sp>
        <p:sp>
          <p:nvSpPr>
            <p:cNvPr id="63" name="Obdélník 62"/>
            <p:cNvSpPr/>
            <p:nvPr/>
          </p:nvSpPr>
          <p:spPr>
            <a:xfrm>
              <a:off x="329618" y="1738468"/>
              <a:ext cx="618308" cy="25254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166620" y="1677911"/>
              <a:ext cx="82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FeO</a:t>
              </a:r>
              <a:r>
                <a:rPr lang="cs-CZ" baseline="-25000" dirty="0" err="1" smtClean="0"/>
                <a:t>x</a:t>
              </a:r>
              <a:endParaRPr lang="cs-CZ" dirty="0"/>
            </a:p>
          </p:txBody>
        </p:sp>
      </p:grpSp>
      <p:pic>
        <p:nvPicPr>
          <p:cNvPr id="17" name="Obrázek 16"/>
          <p:cNvPicPr/>
          <p:nvPr/>
        </p:nvPicPr>
        <p:blipFill>
          <a:blip r:embed="rId3"/>
          <a:stretch>
            <a:fillRect/>
          </a:stretch>
        </p:blipFill>
        <p:spPr>
          <a:xfrm>
            <a:off x="-144629" y="2852936"/>
            <a:ext cx="5076000" cy="3528000"/>
          </a:xfrm>
          <a:prstGeom prst="rect">
            <a:avLst/>
          </a:prstGeom>
        </p:spPr>
      </p:pic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164657"/>
              </p:ext>
            </p:extLst>
          </p:nvPr>
        </p:nvGraphicFramePr>
        <p:xfrm>
          <a:off x="4211960" y="2839875"/>
          <a:ext cx="5087772" cy="3554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960" y="2839875"/>
                        <a:ext cx="5087772" cy="3554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82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merj\Downloads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5112568" cy="33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Decontamination</a:t>
            </a:r>
            <a:r>
              <a:rPr lang="cs-CZ" b="1" dirty="0" smtClean="0"/>
              <a:t> </a:t>
            </a:r>
            <a:r>
              <a:rPr lang="cs-CZ" b="1" dirty="0" err="1" smtClean="0"/>
              <a:t>technologies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Thermal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desorption</a:t>
            </a:r>
            <a:endParaRPr lang="cs-CZ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Excavation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or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dredging</a:t>
            </a:r>
            <a:endParaRPr lang="cs-CZ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Surfactant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enhanced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aquifer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remediation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(SEAR)</a:t>
            </a:r>
          </a:p>
          <a:p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Pump and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treat</a:t>
            </a:r>
            <a:endParaRPr lang="cs-CZ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Solidification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and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stabilization</a:t>
            </a:r>
            <a:endParaRPr lang="cs-CZ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situ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oxidation</a:t>
            </a:r>
            <a:endParaRPr lang="cs-CZ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Soil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vapor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extraction</a:t>
            </a:r>
            <a:endParaRPr lang="cs-CZ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rgbClr val="FF0000"/>
                </a:solidFill>
                <a:latin typeface="+mj-lt"/>
              </a:rPr>
              <a:t>Nanoremediation</a:t>
            </a:r>
            <a:endParaRPr lang="cs-CZ" sz="2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rgbClr val="FF0000"/>
                </a:solidFill>
                <a:latin typeface="+mj-lt"/>
              </a:rPr>
              <a:t>Bioremediation</a:t>
            </a:r>
            <a:endParaRPr lang="cs-CZ" sz="20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Collapsing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air </a:t>
            </a:r>
            <a:r>
              <a:rPr lang="cs-CZ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microbubblesediation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(SEAR)</a:t>
            </a:r>
          </a:p>
        </p:txBody>
      </p:sp>
    </p:spTree>
    <p:extLst>
      <p:ext uri="{BB962C8B-B14F-4D97-AF65-F5344CB8AC3E}">
        <p14:creationId xmlns:p14="http://schemas.microsoft.com/office/powerpoint/2010/main" val="7961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Conclusions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4896544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nZVI cause </a:t>
            </a:r>
            <a:r>
              <a:rPr lang="cs-CZ" dirty="0" err="1" smtClean="0"/>
              <a:t>oxidation</a:t>
            </a:r>
            <a:r>
              <a:rPr lang="cs-CZ" dirty="0" smtClean="0"/>
              <a:t> to </a:t>
            </a:r>
            <a:r>
              <a:rPr lang="cs-CZ" dirty="0" err="1" smtClean="0"/>
              <a:t>biomolecules</a:t>
            </a:r>
            <a:r>
              <a:rPr lang="cs-CZ" dirty="0" smtClean="0"/>
              <a:t> in  </a:t>
            </a:r>
            <a:r>
              <a:rPr lang="cs-CZ" dirty="0" err="1" smtClean="0"/>
              <a:t>microbes</a:t>
            </a:r>
            <a:endParaRPr lang="cs-CZ" dirty="0" smtClean="0"/>
          </a:p>
          <a:p>
            <a:r>
              <a:rPr lang="cs-CZ" dirty="0" smtClean="0"/>
              <a:t>Toxicity </a:t>
            </a:r>
            <a:r>
              <a:rPr lang="cs-CZ" dirty="0" err="1" smtClean="0"/>
              <a:t>of</a:t>
            </a:r>
            <a:r>
              <a:rPr lang="cs-CZ" dirty="0" smtClean="0"/>
              <a:t> nZVI </a:t>
            </a:r>
            <a:r>
              <a:rPr lang="cs-CZ" dirty="0" err="1" smtClean="0"/>
              <a:t>rapidely</a:t>
            </a:r>
            <a:r>
              <a:rPr lang="cs-CZ" dirty="0" smtClean="0"/>
              <a:t> </a:t>
            </a:r>
            <a:r>
              <a:rPr lang="cs-CZ" dirty="0" err="1" smtClean="0"/>
              <a:t>decrease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endParaRPr lang="cs-CZ" dirty="0" smtClean="0"/>
          </a:p>
          <a:p>
            <a:r>
              <a:rPr lang="cs-CZ" dirty="0" smtClean="0"/>
              <a:t>nZVI </a:t>
            </a:r>
            <a:r>
              <a:rPr lang="cs-CZ" dirty="0" err="1" smtClean="0"/>
              <a:t>decrease</a:t>
            </a:r>
            <a:r>
              <a:rPr lang="cs-CZ" dirty="0" smtClean="0"/>
              <a:t>  </a:t>
            </a:r>
            <a:r>
              <a:rPr lang="cs-CZ" dirty="0" err="1" smtClean="0"/>
              <a:t>level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contamination</a:t>
            </a:r>
            <a:r>
              <a:rPr lang="cs-CZ" dirty="0" smtClean="0"/>
              <a:t> and </a:t>
            </a:r>
            <a:r>
              <a:rPr lang="cs-CZ" dirty="0" err="1" smtClean="0"/>
              <a:t>overall</a:t>
            </a:r>
            <a:r>
              <a:rPr lang="cs-CZ" dirty="0" smtClean="0"/>
              <a:t> toxicity</a:t>
            </a:r>
          </a:p>
          <a:p>
            <a:r>
              <a:rPr lang="cs-CZ" dirty="0" err="1" smtClean="0"/>
              <a:t>Recent</a:t>
            </a:r>
            <a:r>
              <a:rPr lang="en-US" dirty="0" smtClean="0"/>
              <a:t> results </a:t>
            </a:r>
            <a:r>
              <a:rPr lang="cs-CZ" dirty="0" err="1" smtClean="0"/>
              <a:t>proves</a:t>
            </a:r>
            <a:r>
              <a:rPr lang="en-US" dirty="0" smtClean="0"/>
              <a:t> a reciprocal effect of both the abiotic and the biotic processes: reduction of </a:t>
            </a:r>
            <a:r>
              <a:rPr lang="cs-CZ" dirty="0" err="1" smtClean="0"/>
              <a:t>contaminants</a:t>
            </a:r>
            <a:r>
              <a:rPr lang="en-US" dirty="0" smtClean="0"/>
              <a:t> by reductants (mainly </a:t>
            </a:r>
            <a:r>
              <a:rPr lang="en-US" dirty="0" err="1" smtClean="0"/>
              <a:t>Fe</a:t>
            </a:r>
            <a:r>
              <a:rPr lang="en-US" baseline="30000" dirty="0" err="1" smtClean="0"/>
              <a:t>II</a:t>
            </a:r>
            <a:r>
              <a:rPr lang="cs-CZ" baseline="30000" dirty="0" smtClean="0"/>
              <a:t>+</a:t>
            </a:r>
            <a:r>
              <a:rPr lang="en-US" dirty="0" smtClean="0"/>
              <a:t>) produced or recycled by microbial processes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71640"/>
            <a:ext cx="4559275" cy="36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0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66001" y="-34426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Thank you for your attention</a:t>
            </a:r>
            <a:br>
              <a:rPr lang="cs-CZ" smtClean="0"/>
            </a:b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7012722" cy="56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0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8" y="161031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Decontamination</a:t>
            </a:r>
            <a:r>
              <a:rPr lang="cs-CZ" b="1" dirty="0" smtClean="0"/>
              <a:t> </a:t>
            </a:r>
            <a:r>
              <a:rPr lang="cs-CZ" b="1" dirty="0" err="1" smtClean="0"/>
              <a:t>technologies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8" y="1522280"/>
            <a:ext cx="37444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 err="1"/>
              <a:t>Bioremediation</a:t>
            </a:r>
            <a:endParaRPr lang="cs-CZ" sz="36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437668" y="1522281"/>
            <a:ext cx="39009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Nanoremediation</a:t>
            </a:r>
            <a:endParaRPr lang="cs-CZ" sz="3600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843808" y="4716096"/>
            <a:ext cx="850941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5437667" y="4662183"/>
            <a:ext cx="858404" cy="846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706134" y="5681717"/>
            <a:ext cx="3731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Nanobioremediation</a:t>
            </a:r>
            <a:endParaRPr lang="cs-CZ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7"/>
          <a:stretch/>
        </p:blipFill>
        <p:spPr bwMode="auto">
          <a:xfrm>
            <a:off x="576157" y="2488651"/>
            <a:ext cx="2267651" cy="241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NANOFER - Model 25S - Aqueous Dispersion of Fe(0) Nanoparti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30" y="4011984"/>
            <a:ext cx="1800200" cy="11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cfpub.epa.gov/ncer_abstracts/images/fckimages/index.cfm?imgid=38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68" y="2355844"/>
            <a:ext cx="34160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255" y="197321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nanoscale</a:t>
            </a:r>
            <a:r>
              <a:rPr lang="cs-CZ" dirty="0" smtClean="0"/>
              <a:t> Zero-</a:t>
            </a:r>
            <a:r>
              <a:rPr lang="cs-CZ" dirty="0" err="1" smtClean="0"/>
              <a:t>Valent</a:t>
            </a:r>
            <a:r>
              <a:rPr lang="cs-CZ" dirty="0" smtClean="0"/>
              <a:t> Iron (nZVI)</a:t>
            </a:r>
            <a:endParaRPr lang="en-US" dirty="0"/>
          </a:p>
        </p:txBody>
      </p:sp>
      <p:pic>
        <p:nvPicPr>
          <p:cNvPr id="4" name="Picture 4" descr="C:\Users\semerj\Desktop\škola\prezentace\ob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611427"/>
            <a:ext cx="196373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9"/>
          <p:cNvGrpSpPr/>
          <p:nvPr/>
        </p:nvGrpSpPr>
        <p:grpSpPr>
          <a:xfrm>
            <a:off x="1613763" y="1397275"/>
            <a:ext cx="5864476" cy="914400"/>
            <a:chOff x="-447253" y="1809843"/>
            <a:chExt cx="4907395" cy="914400"/>
          </a:xfrm>
        </p:grpSpPr>
        <p:sp>
          <p:nvSpPr>
            <p:cNvPr id="8" name="TextovéPole 7"/>
            <p:cNvSpPr txBox="1"/>
            <p:nvPr/>
          </p:nvSpPr>
          <p:spPr>
            <a:xfrm>
              <a:off x="-151570" y="2051560"/>
              <a:ext cx="46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smtClean="0"/>
                <a:t>Fe</a:t>
              </a:r>
              <a:r>
                <a:rPr lang="cs-CZ" sz="2400" baseline="30000" dirty="0" smtClean="0"/>
                <a:t>0 </a:t>
              </a:r>
              <a:r>
                <a:rPr lang="cs-CZ" sz="2400" dirty="0" smtClean="0"/>
                <a:t>+ </a:t>
              </a:r>
              <a:r>
                <a:rPr lang="cs-CZ" sz="2400" dirty="0" err="1" smtClean="0"/>
                <a:t>oxidized</a:t>
              </a:r>
              <a:r>
                <a:rPr lang="cs-CZ" sz="2400" dirty="0" smtClean="0"/>
                <a:t> X </a:t>
              </a:r>
              <a:r>
                <a:rPr lang="cs-CZ" sz="2400" dirty="0" smtClean="0">
                  <a:sym typeface="Symbol"/>
                </a:rPr>
                <a:t> </a:t>
              </a:r>
              <a:r>
                <a:rPr lang="cs-CZ" sz="2400" dirty="0" smtClean="0"/>
                <a:t>Fe</a:t>
              </a:r>
              <a:r>
                <a:rPr lang="cs-CZ" sz="2400" baseline="30000" dirty="0" smtClean="0"/>
                <a:t>2+</a:t>
              </a:r>
              <a:r>
                <a:rPr lang="cs-CZ" sz="2400" dirty="0" smtClean="0"/>
                <a:t>+ </a:t>
              </a:r>
              <a:r>
                <a:rPr lang="cs-CZ" sz="2400" dirty="0" err="1" smtClean="0"/>
                <a:t>reduced</a:t>
              </a:r>
              <a:r>
                <a:rPr lang="cs-CZ" sz="2400" dirty="0" smtClean="0"/>
                <a:t> X</a:t>
              </a:r>
              <a:r>
                <a:rPr lang="cs-CZ" sz="2400" baseline="30000" dirty="0" smtClean="0"/>
                <a:t>  </a:t>
              </a:r>
              <a:endParaRPr lang="cs-CZ" sz="2400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-447253" y="1809843"/>
              <a:ext cx="4343400" cy="914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1475656" y="5445224"/>
            <a:ext cx="360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  <a:r>
              <a:rPr lang="cs-CZ" dirty="0"/>
              <a:t> </a:t>
            </a:r>
            <a:r>
              <a:rPr lang="pt-BR" dirty="0"/>
              <a:t>Fe</a:t>
            </a:r>
            <a:r>
              <a:rPr lang="pt-BR" baseline="30000" dirty="0"/>
              <a:t>0</a:t>
            </a:r>
            <a:r>
              <a:rPr lang="pt-BR" dirty="0"/>
              <a:t> + 2 H</a:t>
            </a:r>
            <a:r>
              <a:rPr lang="pt-BR" baseline="-25000" dirty="0"/>
              <a:t>2</a:t>
            </a:r>
            <a:r>
              <a:rPr lang="pt-BR" dirty="0"/>
              <a:t>O + 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cs-CZ" dirty="0" smtClean="0">
                <a:sym typeface="Symbol"/>
              </a:rPr>
              <a:t> </a:t>
            </a:r>
            <a:r>
              <a:rPr lang="pt-BR" dirty="0"/>
              <a:t>2</a:t>
            </a:r>
            <a:r>
              <a:rPr lang="cs-CZ" dirty="0"/>
              <a:t> </a:t>
            </a:r>
            <a:r>
              <a:rPr lang="pt-BR" dirty="0"/>
              <a:t>Fe</a:t>
            </a:r>
            <a:r>
              <a:rPr lang="pt-BR" baseline="30000" dirty="0"/>
              <a:t>2+ </a:t>
            </a:r>
            <a:r>
              <a:rPr lang="pt-BR" dirty="0"/>
              <a:t>+ 4</a:t>
            </a:r>
            <a:r>
              <a:rPr lang="cs-CZ" dirty="0"/>
              <a:t> </a:t>
            </a:r>
            <a:r>
              <a:rPr lang="pt-BR" dirty="0"/>
              <a:t>OH</a:t>
            </a:r>
            <a:r>
              <a:rPr lang="pt-BR" baseline="30000" dirty="0"/>
              <a:t>−</a:t>
            </a:r>
            <a:r>
              <a:rPr lang="pt-BR" dirty="0"/>
              <a:t> 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F</a:t>
            </a:r>
            <a:r>
              <a:rPr lang="pt-BR" dirty="0" smtClean="0"/>
              <a:t>e</a:t>
            </a:r>
            <a:r>
              <a:rPr lang="pt-BR" baseline="30000" dirty="0" smtClean="0"/>
              <a:t>0</a:t>
            </a:r>
            <a:r>
              <a:rPr lang="pt-BR" dirty="0" smtClean="0"/>
              <a:t> + </a:t>
            </a:r>
            <a:r>
              <a:rPr lang="pt-BR" dirty="0"/>
              <a:t>2 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cs-CZ" dirty="0" smtClean="0">
                <a:sym typeface="Symbol"/>
              </a:rPr>
              <a:t> </a:t>
            </a:r>
            <a:r>
              <a:rPr lang="pt-BR" dirty="0" smtClean="0"/>
              <a:t>Fe</a:t>
            </a:r>
            <a:r>
              <a:rPr lang="pt-BR" baseline="30000" dirty="0" smtClean="0"/>
              <a:t>2</a:t>
            </a:r>
            <a:r>
              <a:rPr lang="pt-BR" baseline="30000" dirty="0"/>
              <a:t>+</a:t>
            </a:r>
            <a:r>
              <a:rPr lang="pt-BR" dirty="0"/>
              <a:t> </a:t>
            </a:r>
            <a:r>
              <a:rPr lang="pt-BR" dirty="0" smtClean="0"/>
              <a:t>+ 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pt-BR" dirty="0" smtClean="0"/>
              <a:t>+ 2</a:t>
            </a:r>
            <a:r>
              <a:rPr lang="cs-CZ" dirty="0" smtClean="0"/>
              <a:t> </a:t>
            </a:r>
            <a:r>
              <a:rPr lang="pt-BR" dirty="0" smtClean="0"/>
              <a:t>OH</a:t>
            </a:r>
            <a:r>
              <a:rPr lang="pt-BR" baseline="30000" dirty="0"/>
              <a:t>−</a:t>
            </a:r>
            <a:r>
              <a:rPr lang="pt-BR" dirty="0"/>
              <a:t> </a:t>
            </a:r>
          </a:p>
          <a:p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63399" y="4694839"/>
            <a:ext cx="582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Natural </a:t>
            </a:r>
            <a:r>
              <a:rPr lang="cs-CZ" dirty="0" err="1" smtClean="0"/>
              <a:t>oxidation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Fe</a:t>
            </a:r>
            <a:r>
              <a:rPr lang="cs-CZ" baseline="30000" dirty="0" smtClean="0"/>
              <a:t>0</a:t>
            </a:r>
            <a:r>
              <a:rPr lang="cs-CZ" dirty="0" smtClean="0"/>
              <a:t> in </a:t>
            </a:r>
            <a:r>
              <a:rPr lang="cs-CZ" dirty="0" err="1" smtClean="0"/>
              <a:t>water</a:t>
            </a:r>
            <a:r>
              <a:rPr lang="cs-CZ" dirty="0" smtClean="0"/>
              <a:t> </a:t>
            </a:r>
            <a:r>
              <a:rPr lang="cs-CZ" dirty="0" err="1" smtClean="0"/>
              <a:t>under</a:t>
            </a:r>
            <a:r>
              <a:rPr lang="cs-CZ" dirty="0" smtClean="0"/>
              <a:t> aerobic and </a:t>
            </a:r>
            <a:r>
              <a:rPr lang="cs-CZ" dirty="0" err="1" smtClean="0"/>
              <a:t>anaerobic</a:t>
            </a:r>
            <a:r>
              <a:rPr lang="cs-CZ" dirty="0" smtClean="0"/>
              <a:t> </a:t>
            </a:r>
            <a:r>
              <a:rPr lang="cs-CZ" dirty="0" err="1" smtClean="0"/>
              <a:t>condition</a:t>
            </a:r>
            <a:r>
              <a:rPr lang="cs-CZ" dirty="0" smtClean="0"/>
              <a:t>: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55" y="2475524"/>
            <a:ext cx="4956780" cy="190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ál 10"/>
          <p:cNvSpPr/>
          <p:nvPr/>
        </p:nvSpPr>
        <p:spPr>
          <a:xfrm>
            <a:off x="366587" y="1181474"/>
            <a:ext cx="1224136" cy="131530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Fe</a:t>
            </a:r>
            <a:r>
              <a:rPr lang="cs-CZ" sz="1600" baseline="30000" dirty="0" smtClean="0"/>
              <a:t>0</a:t>
            </a:r>
            <a:endParaRPr lang="cs-CZ" sz="1600" baseline="300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86" y="4759011"/>
            <a:ext cx="356076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9"/>
          <p:cNvSpPr>
            <a:spLocks noChangeArrowheads="1"/>
          </p:cNvSpPr>
          <p:nvPr/>
        </p:nvSpPr>
        <p:spPr bwMode="auto">
          <a:xfrm>
            <a:off x="5975350" y="4293096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cs-CZ" altLang="en-US" sz="1800" dirty="0" err="1" smtClean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</a:t>
            </a:r>
            <a:r>
              <a:rPr lang="cs-CZ" altLang="en-US" sz="1800" dirty="0" smtClean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(VI) REDUCTION BY nZVI</a:t>
            </a:r>
            <a:endParaRPr lang="en-US" altLang="en-US" sz="1800" dirty="0" smtClean="0">
              <a:solidFill>
                <a:srgbClr val="00218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4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Skupina 44"/>
          <p:cNvGrpSpPr/>
          <p:nvPr/>
        </p:nvGrpSpPr>
        <p:grpSpPr>
          <a:xfrm>
            <a:off x="80584" y="534803"/>
            <a:ext cx="8965208" cy="5990542"/>
            <a:chOff x="63695" y="1128837"/>
            <a:chExt cx="8885383" cy="5449625"/>
          </a:xfrm>
        </p:grpSpPr>
        <p:grpSp>
          <p:nvGrpSpPr>
            <p:cNvPr id="8" name="Skupina 7"/>
            <p:cNvGrpSpPr/>
            <p:nvPr/>
          </p:nvGrpSpPr>
          <p:grpSpPr>
            <a:xfrm>
              <a:off x="2396350" y="1442578"/>
              <a:ext cx="6552728" cy="4409054"/>
              <a:chOff x="1163877" y="329270"/>
              <a:chExt cx="6552728" cy="4409054"/>
            </a:xfrm>
          </p:grpSpPr>
          <p:pic>
            <p:nvPicPr>
              <p:cNvPr id="67" name="Obrázek 6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4892" y="1835126"/>
                <a:ext cx="2304255" cy="1714992"/>
              </a:xfrm>
              <a:prstGeom prst="rect">
                <a:avLst/>
              </a:prstGeom>
            </p:spPr>
          </p:pic>
          <p:grpSp>
            <p:nvGrpSpPr>
              <p:cNvPr id="122" name="Skupina 121"/>
              <p:cNvGrpSpPr/>
              <p:nvPr/>
            </p:nvGrpSpPr>
            <p:grpSpPr>
              <a:xfrm>
                <a:off x="1163877" y="1761369"/>
                <a:ext cx="6552728" cy="2976955"/>
                <a:chOff x="827584" y="1614005"/>
                <a:chExt cx="7051626" cy="3241711"/>
              </a:xfrm>
            </p:grpSpPr>
            <p:sp>
              <p:nvSpPr>
                <p:cNvPr id="6" name="Krychle 5"/>
                <p:cNvSpPr/>
                <p:nvPr/>
              </p:nvSpPr>
              <p:spPr>
                <a:xfrm>
                  <a:off x="827584" y="1940360"/>
                  <a:ext cx="7051626" cy="2915356"/>
                </a:xfrm>
                <a:prstGeom prst="cube">
                  <a:avLst>
                    <a:gd name="adj" fmla="val 65653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" name="Krychle 6"/>
                <p:cNvSpPr/>
                <p:nvPr/>
              </p:nvSpPr>
              <p:spPr>
                <a:xfrm>
                  <a:off x="827584" y="1614005"/>
                  <a:ext cx="7051626" cy="2291880"/>
                </a:xfrm>
                <a:prstGeom prst="cube">
                  <a:avLst>
                    <a:gd name="adj" fmla="val 83497"/>
                  </a:avLst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86" name="Plechovka 85"/>
              <p:cNvSpPr/>
              <p:nvPr/>
            </p:nvSpPr>
            <p:spPr>
              <a:xfrm>
                <a:off x="2455846" y="2415738"/>
                <a:ext cx="45719" cy="216024"/>
              </a:xfrm>
              <a:prstGeom prst="can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Mrak 86"/>
              <p:cNvSpPr/>
              <p:nvPr/>
            </p:nvSpPr>
            <p:spPr>
              <a:xfrm>
                <a:off x="2370694" y="2287336"/>
                <a:ext cx="216024" cy="216024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8" name="Mrak 87"/>
              <p:cNvSpPr/>
              <p:nvPr/>
            </p:nvSpPr>
            <p:spPr>
              <a:xfrm>
                <a:off x="2095821" y="3146987"/>
                <a:ext cx="216024" cy="216024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9" name="Plechovka 88"/>
              <p:cNvSpPr/>
              <p:nvPr/>
            </p:nvSpPr>
            <p:spPr>
              <a:xfrm>
                <a:off x="2360188" y="2996478"/>
                <a:ext cx="45719" cy="216024"/>
              </a:xfrm>
              <a:prstGeom prst="can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0" name="Mrak 89"/>
              <p:cNvSpPr/>
              <p:nvPr/>
            </p:nvSpPr>
            <p:spPr>
              <a:xfrm>
                <a:off x="2275036" y="2868076"/>
                <a:ext cx="203669" cy="216024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1" name="Plechovka 90"/>
              <p:cNvSpPr/>
              <p:nvPr/>
            </p:nvSpPr>
            <p:spPr>
              <a:xfrm flipV="1">
                <a:off x="2267946" y="2709755"/>
                <a:ext cx="45719" cy="185066"/>
              </a:xfrm>
              <a:prstGeom prst="can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2" name="Mrak 91"/>
              <p:cNvSpPr/>
              <p:nvPr/>
            </p:nvSpPr>
            <p:spPr>
              <a:xfrm flipV="1">
                <a:off x="2214892" y="2575471"/>
                <a:ext cx="168424" cy="185066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3" name="Mrak 92"/>
              <p:cNvSpPr/>
              <p:nvPr/>
            </p:nvSpPr>
            <p:spPr>
              <a:xfrm>
                <a:off x="1971467" y="3190023"/>
                <a:ext cx="216024" cy="216024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4" name="Plechovka 93"/>
              <p:cNvSpPr/>
              <p:nvPr/>
            </p:nvSpPr>
            <p:spPr>
              <a:xfrm>
                <a:off x="1661011" y="3212502"/>
                <a:ext cx="45719" cy="216024"/>
              </a:xfrm>
              <a:prstGeom prst="can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5" name="Mrak 94"/>
              <p:cNvSpPr/>
              <p:nvPr/>
            </p:nvSpPr>
            <p:spPr>
              <a:xfrm>
                <a:off x="1575859" y="3084100"/>
                <a:ext cx="216024" cy="216024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6" name="Mrak 95"/>
              <p:cNvSpPr/>
              <p:nvPr/>
            </p:nvSpPr>
            <p:spPr>
              <a:xfrm>
                <a:off x="2705456" y="3320988"/>
                <a:ext cx="216024" cy="216024"/>
              </a:xfrm>
              <a:prstGeom prst="clou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97" name="Skupina 96"/>
              <p:cNvGrpSpPr/>
              <p:nvPr/>
            </p:nvGrpSpPr>
            <p:grpSpPr>
              <a:xfrm>
                <a:off x="2485812" y="3091577"/>
                <a:ext cx="214412" cy="375709"/>
                <a:chOff x="7273106" y="2732374"/>
                <a:chExt cx="214412" cy="375709"/>
              </a:xfrm>
            </p:grpSpPr>
            <p:sp>
              <p:nvSpPr>
                <p:cNvPr id="98" name="Plechovka 97"/>
                <p:cNvSpPr/>
                <p:nvPr/>
              </p:nvSpPr>
              <p:spPr>
                <a:xfrm>
                  <a:off x="7357452" y="2892059"/>
                  <a:ext cx="45719" cy="216024"/>
                </a:xfrm>
                <a:prstGeom prst="can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" name="Šipka nahoru 98"/>
                <p:cNvSpPr/>
                <p:nvPr/>
              </p:nvSpPr>
              <p:spPr>
                <a:xfrm>
                  <a:off x="7308304" y="2732374"/>
                  <a:ext cx="144016" cy="206458"/>
                </a:xfrm>
                <a:prstGeom prst="upArrow">
                  <a:avLst/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0" name="Šipka nahoru 99"/>
                <p:cNvSpPr/>
                <p:nvPr/>
              </p:nvSpPr>
              <p:spPr>
                <a:xfrm>
                  <a:off x="7273106" y="2780832"/>
                  <a:ext cx="214412" cy="249960"/>
                </a:xfrm>
                <a:prstGeom prst="upArrow">
                  <a:avLst>
                    <a:gd name="adj1" fmla="val 8538"/>
                    <a:gd name="adj2" fmla="val 50000"/>
                  </a:avLst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Šipka nahoru 100"/>
                <p:cNvSpPr/>
                <p:nvPr/>
              </p:nvSpPr>
              <p:spPr>
                <a:xfrm>
                  <a:off x="7273107" y="2791522"/>
                  <a:ext cx="214411" cy="208549"/>
                </a:xfrm>
                <a:prstGeom prst="upArrow">
                  <a:avLst>
                    <a:gd name="adj1" fmla="val 17769"/>
                    <a:gd name="adj2" fmla="val 88689"/>
                  </a:avLst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grpSp>
            <p:nvGrpSpPr>
              <p:cNvPr id="102" name="Skupina 101"/>
              <p:cNvGrpSpPr/>
              <p:nvPr/>
            </p:nvGrpSpPr>
            <p:grpSpPr>
              <a:xfrm>
                <a:off x="1931084" y="2764326"/>
                <a:ext cx="214412" cy="375709"/>
                <a:chOff x="7273106" y="2732374"/>
                <a:chExt cx="214412" cy="375709"/>
              </a:xfrm>
            </p:grpSpPr>
            <p:sp>
              <p:nvSpPr>
                <p:cNvPr id="103" name="Plechovka 102"/>
                <p:cNvSpPr/>
                <p:nvPr/>
              </p:nvSpPr>
              <p:spPr>
                <a:xfrm>
                  <a:off x="7357452" y="2892059"/>
                  <a:ext cx="45719" cy="216024"/>
                </a:xfrm>
                <a:prstGeom prst="can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4" name="Šipka nahoru 103"/>
                <p:cNvSpPr/>
                <p:nvPr/>
              </p:nvSpPr>
              <p:spPr>
                <a:xfrm>
                  <a:off x="7308304" y="2732374"/>
                  <a:ext cx="144016" cy="206458"/>
                </a:xfrm>
                <a:prstGeom prst="upArrow">
                  <a:avLst/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5" name="Šipka nahoru 104"/>
                <p:cNvSpPr/>
                <p:nvPr/>
              </p:nvSpPr>
              <p:spPr>
                <a:xfrm>
                  <a:off x="7273106" y="2780832"/>
                  <a:ext cx="214412" cy="249960"/>
                </a:xfrm>
                <a:prstGeom prst="upArrow">
                  <a:avLst>
                    <a:gd name="adj1" fmla="val 8538"/>
                    <a:gd name="adj2" fmla="val 50000"/>
                  </a:avLst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6" name="Šipka nahoru 105"/>
                <p:cNvSpPr/>
                <p:nvPr/>
              </p:nvSpPr>
              <p:spPr>
                <a:xfrm>
                  <a:off x="7273107" y="2791522"/>
                  <a:ext cx="214411" cy="208549"/>
                </a:xfrm>
                <a:prstGeom prst="upArrow">
                  <a:avLst>
                    <a:gd name="adj1" fmla="val 17769"/>
                    <a:gd name="adj2" fmla="val 88689"/>
                  </a:avLst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grpSp>
            <p:nvGrpSpPr>
              <p:cNvPr id="107" name="Skupina 106"/>
              <p:cNvGrpSpPr/>
              <p:nvPr/>
            </p:nvGrpSpPr>
            <p:grpSpPr>
              <a:xfrm>
                <a:off x="2168635" y="2164511"/>
                <a:ext cx="214412" cy="375709"/>
                <a:chOff x="7273106" y="2732374"/>
                <a:chExt cx="214412" cy="375709"/>
              </a:xfrm>
            </p:grpSpPr>
            <p:sp>
              <p:nvSpPr>
                <p:cNvPr id="108" name="Plechovka 107"/>
                <p:cNvSpPr/>
                <p:nvPr/>
              </p:nvSpPr>
              <p:spPr>
                <a:xfrm>
                  <a:off x="7357452" y="2892059"/>
                  <a:ext cx="45719" cy="216024"/>
                </a:xfrm>
                <a:prstGeom prst="can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9" name="Šipka nahoru 108"/>
                <p:cNvSpPr/>
                <p:nvPr/>
              </p:nvSpPr>
              <p:spPr>
                <a:xfrm>
                  <a:off x="7308304" y="2732374"/>
                  <a:ext cx="144016" cy="206458"/>
                </a:xfrm>
                <a:prstGeom prst="upArrow">
                  <a:avLst/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10" name="Šipka nahoru 109"/>
                <p:cNvSpPr/>
                <p:nvPr/>
              </p:nvSpPr>
              <p:spPr>
                <a:xfrm>
                  <a:off x="7273106" y="2780832"/>
                  <a:ext cx="214412" cy="249960"/>
                </a:xfrm>
                <a:prstGeom prst="upArrow">
                  <a:avLst>
                    <a:gd name="adj1" fmla="val 8538"/>
                    <a:gd name="adj2" fmla="val 50000"/>
                  </a:avLst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11" name="Šipka nahoru 110"/>
                <p:cNvSpPr/>
                <p:nvPr/>
              </p:nvSpPr>
              <p:spPr>
                <a:xfrm>
                  <a:off x="7273107" y="2791522"/>
                  <a:ext cx="214411" cy="208549"/>
                </a:xfrm>
                <a:prstGeom prst="upArrow">
                  <a:avLst>
                    <a:gd name="adj1" fmla="val 17769"/>
                    <a:gd name="adj2" fmla="val 88689"/>
                  </a:avLst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tx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grpSp>
            <p:nvGrpSpPr>
              <p:cNvPr id="119" name="Skupina 118"/>
              <p:cNvGrpSpPr/>
              <p:nvPr/>
            </p:nvGrpSpPr>
            <p:grpSpPr>
              <a:xfrm>
                <a:off x="3422330" y="1589664"/>
                <a:ext cx="1197653" cy="1071211"/>
                <a:chOff x="2624617" y="2650467"/>
                <a:chExt cx="9285542" cy="4495363"/>
              </a:xfrm>
            </p:grpSpPr>
            <p:grpSp>
              <p:nvGrpSpPr>
                <p:cNvPr id="112" name="Skupina 111"/>
                <p:cNvGrpSpPr/>
                <p:nvPr/>
              </p:nvGrpSpPr>
              <p:grpSpPr>
                <a:xfrm>
                  <a:off x="4246499" y="4369394"/>
                  <a:ext cx="4591452" cy="1661087"/>
                  <a:chOff x="4246499" y="4369394"/>
                  <a:chExt cx="4591452" cy="1661087"/>
                </a:xfrm>
              </p:grpSpPr>
              <p:pic>
                <p:nvPicPr>
                  <p:cNvPr id="113" name="Obrázek 112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46499" y="4369394"/>
                    <a:ext cx="1174399" cy="1661087"/>
                  </a:xfrm>
                  <a:prstGeom prst="rect">
                    <a:avLst/>
                  </a:prstGeom>
                </p:spPr>
              </p:pic>
              <p:grpSp>
                <p:nvGrpSpPr>
                  <p:cNvPr id="114" name="Skupina 113"/>
                  <p:cNvGrpSpPr/>
                  <p:nvPr/>
                </p:nvGrpSpPr>
                <p:grpSpPr>
                  <a:xfrm>
                    <a:off x="4995150" y="5059682"/>
                    <a:ext cx="3842801" cy="76200"/>
                    <a:chOff x="4995150" y="5059682"/>
                    <a:chExt cx="3842801" cy="76200"/>
                  </a:xfrm>
                </p:grpSpPr>
                <p:sp>
                  <p:nvSpPr>
                    <p:cNvPr id="115" name="Válec 48"/>
                    <p:cNvSpPr/>
                    <p:nvPr/>
                  </p:nvSpPr>
                  <p:spPr>
                    <a:xfrm rot="5400000">
                      <a:off x="6882815" y="3180745"/>
                      <a:ext cx="76200" cy="3834073"/>
                    </a:xfrm>
                    <a:prstGeom prst="can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cxnSp>
                  <p:nvCxnSpPr>
                    <p:cNvPr id="116" name="Přímá spojnice 115"/>
                    <p:cNvCxnSpPr/>
                    <p:nvPr/>
                  </p:nvCxnSpPr>
                  <p:spPr>
                    <a:xfrm>
                      <a:off x="4995150" y="5097781"/>
                      <a:ext cx="3816408" cy="0"/>
                    </a:xfrm>
                    <a:prstGeom prst="line">
                      <a:avLst/>
                    </a:prstGeom>
                    <a:ln w="1524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17" name="Obrázek 1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859365" y="4052219"/>
                  <a:ext cx="5050794" cy="3093611"/>
                </a:xfrm>
                <a:prstGeom prst="rect">
                  <a:avLst/>
                </a:prstGeom>
              </p:spPr>
            </p:pic>
            <p:pic>
              <p:nvPicPr>
                <p:cNvPr id="118" name="Obrázek 11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4617" y="2650467"/>
                  <a:ext cx="3958333" cy="2354910"/>
                </a:xfrm>
                <a:prstGeom prst="rect">
                  <a:avLst/>
                </a:prstGeom>
              </p:spPr>
            </p:pic>
          </p:grpSp>
          <p:sp>
            <p:nvSpPr>
              <p:cNvPr id="120" name="Tětiva 119"/>
              <p:cNvSpPr/>
              <p:nvPr/>
            </p:nvSpPr>
            <p:spPr>
              <a:xfrm>
                <a:off x="3392649" y="3389995"/>
                <a:ext cx="1144240" cy="370365"/>
              </a:xfrm>
              <a:prstGeom prst="chord">
                <a:avLst>
                  <a:gd name="adj1" fmla="val 21458978"/>
                  <a:gd name="adj2" fmla="val 11038194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27" name="Obrázek 1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4272" y="1974278"/>
                <a:ext cx="2317728" cy="1572517"/>
              </a:xfrm>
              <a:prstGeom prst="rect">
                <a:avLst/>
              </a:prstGeom>
            </p:spPr>
          </p:pic>
          <p:pic>
            <p:nvPicPr>
              <p:cNvPr id="69" name="Obrázek 6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009" y="1609196"/>
                <a:ext cx="767346" cy="783260"/>
              </a:xfrm>
              <a:prstGeom prst="rect">
                <a:avLst/>
              </a:prstGeom>
            </p:spPr>
          </p:pic>
          <p:pic>
            <p:nvPicPr>
              <p:cNvPr id="124" name="Obrázek 12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211" y="2787755"/>
                <a:ext cx="496743" cy="571519"/>
              </a:xfrm>
              <a:prstGeom prst="rect">
                <a:avLst/>
              </a:prstGeom>
            </p:spPr>
          </p:pic>
          <p:pic>
            <p:nvPicPr>
              <p:cNvPr id="128" name="Obrázek 1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3491831" y="3058058"/>
                <a:ext cx="279380" cy="244389"/>
              </a:xfrm>
              <a:prstGeom prst="rect">
                <a:avLst/>
              </a:prstGeom>
            </p:spPr>
          </p:pic>
          <p:pic>
            <p:nvPicPr>
              <p:cNvPr id="150" name="Obrázek 14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8290" y="3810496"/>
                <a:ext cx="3989417" cy="8927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52" name="Volný tvar 151"/>
              <p:cNvSpPr/>
              <p:nvPr/>
            </p:nvSpPr>
            <p:spPr>
              <a:xfrm>
                <a:off x="5276723" y="2540220"/>
                <a:ext cx="781636" cy="989603"/>
              </a:xfrm>
              <a:custGeom>
                <a:avLst/>
                <a:gdLst>
                  <a:gd name="connsiteX0" fmla="*/ 643035 w 643913"/>
                  <a:gd name="connsiteY0" fmla="*/ 5906 h 462864"/>
                  <a:gd name="connsiteX1" fmla="*/ 382685 w 643913"/>
                  <a:gd name="connsiteY1" fmla="*/ 177356 h 462864"/>
                  <a:gd name="connsiteX2" fmla="*/ 484285 w 643913"/>
                  <a:gd name="connsiteY2" fmla="*/ 285306 h 462864"/>
                  <a:gd name="connsiteX3" fmla="*/ 293785 w 643913"/>
                  <a:gd name="connsiteY3" fmla="*/ 456756 h 462864"/>
                  <a:gd name="connsiteX4" fmla="*/ 46135 w 643913"/>
                  <a:gd name="connsiteY4" fmla="*/ 405956 h 462864"/>
                  <a:gd name="connsiteX5" fmla="*/ 14385 w 643913"/>
                  <a:gd name="connsiteY5" fmla="*/ 228156 h 462864"/>
                  <a:gd name="connsiteX6" fmla="*/ 211235 w 643913"/>
                  <a:gd name="connsiteY6" fmla="*/ 120206 h 462864"/>
                  <a:gd name="connsiteX7" fmla="*/ 242985 w 643913"/>
                  <a:gd name="connsiteY7" fmla="*/ 12256 h 462864"/>
                  <a:gd name="connsiteX8" fmla="*/ 458885 w 643913"/>
                  <a:gd name="connsiteY8" fmla="*/ 37656 h 462864"/>
                  <a:gd name="connsiteX9" fmla="*/ 643035 w 643913"/>
                  <a:gd name="connsiteY9" fmla="*/ 5906 h 462864"/>
                  <a:gd name="connsiteX0" fmla="*/ 645249 w 646127"/>
                  <a:gd name="connsiteY0" fmla="*/ 5906 h 460418"/>
                  <a:gd name="connsiteX1" fmla="*/ 384899 w 646127"/>
                  <a:gd name="connsiteY1" fmla="*/ 177356 h 460418"/>
                  <a:gd name="connsiteX2" fmla="*/ 486499 w 646127"/>
                  <a:gd name="connsiteY2" fmla="*/ 285306 h 460418"/>
                  <a:gd name="connsiteX3" fmla="*/ 295999 w 646127"/>
                  <a:gd name="connsiteY3" fmla="*/ 456756 h 460418"/>
                  <a:gd name="connsiteX4" fmla="*/ 42551 w 646127"/>
                  <a:gd name="connsiteY4" fmla="*/ 388748 h 460418"/>
                  <a:gd name="connsiteX5" fmla="*/ 16599 w 646127"/>
                  <a:gd name="connsiteY5" fmla="*/ 228156 h 460418"/>
                  <a:gd name="connsiteX6" fmla="*/ 213449 w 646127"/>
                  <a:gd name="connsiteY6" fmla="*/ 120206 h 460418"/>
                  <a:gd name="connsiteX7" fmla="*/ 245199 w 646127"/>
                  <a:gd name="connsiteY7" fmla="*/ 12256 h 460418"/>
                  <a:gd name="connsiteX8" fmla="*/ 461099 w 646127"/>
                  <a:gd name="connsiteY8" fmla="*/ 37656 h 460418"/>
                  <a:gd name="connsiteX9" fmla="*/ 645249 w 646127"/>
                  <a:gd name="connsiteY9" fmla="*/ 5906 h 460418"/>
                  <a:gd name="connsiteX0" fmla="*/ 654357 w 655235"/>
                  <a:gd name="connsiteY0" fmla="*/ 5906 h 400103"/>
                  <a:gd name="connsiteX1" fmla="*/ 394007 w 655235"/>
                  <a:gd name="connsiteY1" fmla="*/ 177356 h 400103"/>
                  <a:gd name="connsiteX2" fmla="*/ 495607 w 655235"/>
                  <a:gd name="connsiteY2" fmla="*/ 285306 h 400103"/>
                  <a:gd name="connsiteX3" fmla="*/ 473246 w 655235"/>
                  <a:gd name="connsiteY3" fmla="*/ 375634 h 400103"/>
                  <a:gd name="connsiteX4" fmla="*/ 51659 w 655235"/>
                  <a:gd name="connsiteY4" fmla="*/ 388748 h 400103"/>
                  <a:gd name="connsiteX5" fmla="*/ 25707 w 655235"/>
                  <a:gd name="connsiteY5" fmla="*/ 228156 h 400103"/>
                  <a:gd name="connsiteX6" fmla="*/ 222557 w 655235"/>
                  <a:gd name="connsiteY6" fmla="*/ 120206 h 400103"/>
                  <a:gd name="connsiteX7" fmla="*/ 254307 w 655235"/>
                  <a:gd name="connsiteY7" fmla="*/ 12256 h 400103"/>
                  <a:gd name="connsiteX8" fmla="*/ 470207 w 655235"/>
                  <a:gd name="connsiteY8" fmla="*/ 37656 h 400103"/>
                  <a:gd name="connsiteX9" fmla="*/ 654357 w 655235"/>
                  <a:gd name="connsiteY9" fmla="*/ 5906 h 400103"/>
                  <a:gd name="connsiteX0" fmla="*/ 654357 w 655235"/>
                  <a:gd name="connsiteY0" fmla="*/ 5906 h 407207"/>
                  <a:gd name="connsiteX1" fmla="*/ 394007 w 655235"/>
                  <a:gd name="connsiteY1" fmla="*/ 177356 h 407207"/>
                  <a:gd name="connsiteX2" fmla="*/ 495607 w 655235"/>
                  <a:gd name="connsiteY2" fmla="*/ 285306 h 407207"/>
                  <a:gd name="connsiteX3" fmla="*/ 473246 w 655235"/>
                  <a:gd name="connsiteY3" fmla="*/ 375634 h 407207"/>
                  <a:gd name="connsiteX4" fmla="*/ 51659 w 655235"/>
                  <a:gd name="connsiteY4" fmla="*/ 388748 h 407207"/>
                  <a:gd name="connsiteX5" fmla="*/ 25707 w 655235"/>
                  <a:gd name="connsiteY5" fmla="*/ 228156 h 407207"/>
                  <a:gd name="connsiteX6" fmla="*/ 222557 w 655235"/>
                  <a:gd name="connsiteY6" fmla="*/ 120206 h 407207"/>
                  <a:gd name="connsiteX7" fmla="*/ 254307 w 655235"/>
                  <a:gd name="connsiteY7" fmla="*/ 12256 h 407207"/>
                  <a:gd name="connsiteX8" fmla="*/ 470207 w 655235"/>
                  <a:gd name="connsiteY8" fmla="*/ 37656 h 407207"/>
                  <a:gd name="connsiteX9" fmla="*/ 654357 w 655235"/>
                  <a:gd name="connsiteY9" fmla="*/ 5906 h 407207"/>
                  <a:gd name="connsiteX0" fmla="*/ 654357 w 655235"/>
                  <a:gd name="connsiteY0" fmla="*/ 5906 h 391237"/>
                  <a:gd name="connsiteX1" fmla="*/ 394007 w 655235"/>
                  <a:gd name="connsiteY1" fmla="*/ 177356 h 391237"/>
                  <a:gd name="connsiteX2" fmla="*/ 495607 w 655235"/>
                  <a:gd name="connsiteY2" fmla="*/ 285306 h 391237"/>
                  <a:gd name="connsiteX3" fmla="*/ 473246 w 655235"/>
                  <a:gd name="connsiteY3" fmla="*/ 375634 h 391237"/>
                  <a:gd name="connsiteX4" fmla="*/ 51659 w 655235"/>
                  <a:gd name="connsiteY4" fmla="*/ 376457 h 391237"/>
                  <a:gd name="connsiteX5" fmla="*/ 25707 w 655235"/>
                  <a:gd name="connsiteY5" fmla="*/ 228156 h 391237"/>
                  <a:gd name="connsiteX6" fmla="*/ 222557 w 655235"/>
                  <a:gd name="connsiteY6" fmla="*/ 120206 h 391237"/>
                  <a:gd name="connsiteX7" fmla="*/ 254307 w 655235"/>
                  <a:gd name="connsiteY7" fmla="*/ 12256 h 391237"/>
                  <a:gd name="connsiteX8" fmla="*/ 470207 w 655235"/>
                  <a:gd name="connsiteY8" fmla="*/ 37656 h 391237"/>
                  <a:gd name="connsiteX9" fmla="*/ 654357 w 655235"/>
                  <a:gd name="connsiteY9" fmla="*/ 5906 h 391237"/>
                  <a:gd name="connsiteX0" fmla="*/ 654357 w 655116"/>
                  <a:gd name="connsiteY0" fmla="*/ 1661 h 386992"/>
                  <a:gd name="connsiteX1" fmla="*/ 399805 w 655116"/>
                  <a:gd name="connsiteY1" fmla="*/ 94447 h 386992"/>
                  <a:gd name="connsiteX2" fmla="*/ 495607 w 655116"/>
                  <a:gd name="connsiteY2" fmla="*/ 281061 h 386992"/>
                  <a:gd name="connsiteX3" fmla="*/ 473246 w 655116"/>
                  <a:gd name="connsiteY3" fmla="*/ 371389 h 386992"/>
                  <a:gd name="connsiteX4" fmla="*/ 51659 w 655116"/>
                  <a:gd name="connsiteY4" fmla="*/ 372212 h 386992"/>
                  <a:gd name="connsiteX5" fmla="*/ 25707 w 655116"/>
                  <a:gd name="connsiteY5" fmla="*/ 223911 h 386992"/>
                  <a:gd name="connsiteX6" fmla="*/ 222557 w 655116"/>
                  <a:gd name="connsiteY6" fmla="*/ 115961 h 386992"/>
                  <a:gd name="connsiteX7" fmla="*/ 254307 w 655116"/>
                  <a:gd name="connsiteY7" fmla="*/ 8011 h 386992"/>
                  <a:gd name="connsiteX8" fmla="*/ 470207 w 655116"/>
                  <a:gd name="connsiteY8" fmla="*/ 33411 h 386992"/>
                  <a:gd name="connsiteX9" fmla="*/ 654357 w 655116"/>
                  <a:gd name="connsiteY9" fmla="*/ 1661 h 386992"/>
                  <a:gd name="connsiteX0" fmla="*/ 654357 w 655116"/>
                  <a:gd name="connsiteY0" fmla="*/ 1661 h 387934"/>
                  <a:gd name="connsiteX1" fmla="*/ 399805 w 655116"/>
                  <a:gd name="connsiteY1" fmla="*/ 94447 h 387934"/>
                  <a:gd name="connsiteX2" fmla="*/ 339064 w 655116"/>
                  <a:gd name="connsiteY2" fmla="*/ 263853 h 387934"/>
                  <a:gd name="connsiteX3" fmla="*/ 473246 w 655116"/>
                  <a:gd name="connsiteY3" fmla="*/ 371389 h 387934"/>
                  <a:gd name="connsiteX4" fmla="*/ 51659 w 655116"/>
                  <a:gd name="connsiteY4" fmla="*/ 372212 h 387934"/>
                  <a:gd name="connsiteX5" fmla="*/ 25707 w 655116"/>
                  <a:gd name="connsiteY5" fmla="*/ 223911 h 387934"/>
                  <a:gd name="connsiteX6" fmla="*/ 222557 w 655116"/>
                  <a:gd name="connsiteY6" fmla="*/ 115961 h 387934"/>
                  <a:gd name="connsiteX7" fmla="*/ 254307 w 655116"/>
                  <a:gd name="connsiteY7" fmla="*/ 8011 h 387934"/>
                  <a:gd name="connsiteX8" fmla="*/ 470207 w 655116"/>
                  <a:gd name="connsiteY8" fmla="*/ 33411 h 387934"/>
                  <a:gd name="connsiteX9" fmla="*/ 654357 w 655116"/>
                  <a:gd name="connsiteY9" fmla="*/ 1661 h 387934"/>
                  <a:gd name="connsiteX0" fmla="*/ 626618 w 627377"/>
                  <a:gd name="connsiteY0" fmla="*/ 1661 h 386780"/>
                  <a:gd name="connsiteX1" fmla="*/ 372066 w 627377"/>
                  <a:gd name="connsiteY1" fmla="*/ 94447 h 386780"/>
                  <a:gd name="connsiteX2" fmla="*/ 311325 w 627377"/>
                  <a:gd name="connsiteY2" fmla="*/ 263853 h 386780"/>
                  <a:gd name="connsiteX3" fmla="*/ 445507 w 627377"/>
                  <a:gd name="connsiteY3" fmla="*/ 371389 h 386780"/>
                  <a:gd name="connsiteX4" fmla="*/ 23920 w 627377"/>
                  <a:gd name="connsiteY4" fmla="*/ 372212 h 386780"/>
                  <a:gd name="connsiteX5" fmla="*/ 67542 w 627377"/>
                  <a:gd name="connsiteY5" fmla="*/ 241119 h 386780"/>
                  <a:gd name="connsiteX6" fmla="*/ 194818 w 627377"/>
                  <a:gd name="connsiteY6" fmla="*/ 115961 h 386780"/>
                  <a:gd name="connsiteX7" fmla="*/ 226568 w 627377"/>
                  <a:gd name="connsiteY7" fmla="*/ 8011 h 386780"/>
                  <a:gd name="connsiteX8" fmla="*/ 442468 w 627377"/>
                  <a:gd name="connsiteY8" fmla="*/ 33411 h 386780"/>
                  <a:gd name="connsiteX9" fmla="*/ 626618 w 627377"/>
                  <a:gd name="connsiteY9" fmla="*/ 1661 h 386780"/>
                  <a:gd name="connsiteX0" fmla="*/ 665412 w 666171"/>
                  <a:gd name="connsiteY0" fmla="*/ 1661 h 388268"/>
                  <a:gd name="connsiteX1" fmla="*/ 410860 w 666171"/>
                  <a:gd name="connsiteY1" fmla="*/ 94447 h 388268"/>
                  <a:gd name="connsiteX2" fmla="*/ 350119 w 666171"/>
                  <a:gd name="connsiteY2" fmla="*/ 263853 h 388268"/>
                  <a:gd name="connsiteX3" fmla="*/ 484301 w 666171"/>
                  <a:gd name="connsiteY3" fmla="*/ 371389 h 388268"/>
                  <a:gd name="connsiteX4" fmla="*/ 62714 w 666171"/>
                  <a:gd name="connsiteY4" fmla="*/ 372212 h 388268"/>
                  <a:gd name="connsiteX5" fmla="*/ 19368 w 666171"/>
                  <a:gd name="connsiteY5" fmla="*/ 218995 h 388268"/>
                  <a:gd name="connsiteX6" fmla="*/ 233612 w 666171"/>
                  <a:gd name="connsiteY6" fmla="*/ 115961 h 388268"/>
                  <a:gd name="connsiteX7" fmla="*/ 265362 w 666171"/>
                  <a:gd name="connsiteY7" fmla="*/ 8011 h 388268"/>
                  <a:gd name="connsiteX8" fmla="*/ 481262 w 666171"/>
                  <a:gd name="connsiteY8" fmla="*/ 33411 h 388268"/>
                  <a:gd name="connsiteX9" fmla="*/ 665412 w 666171"/>
                  <a:gd name="connsiteY9" fmla="*/ 1661 h 388268"/>
                  <a:gd name="connsiteX0" fmla="*/ 665412 w 666357"/>
                  <a:gd name="connsiteY0" fmla="*/ 2596 h 389203"/>
                  <a:gd name="connsiteX1" fmla="*/ 544211 w 666357"/>
                  <a:gd name="connsiteY1" fmla="*/ 115048 h 389203"/>
                  <a:gd name="connsiteX2" fmla="*/ 350119 w 666357"/>
                  <a:gd name="connsiteY2" fmla="*/ 264788 h 389203"/>
                  <a:gd name="connsiteX3" fmla="*/ 484301 w 666357"/>
                  <a:gd name="connsiteY3" fmla="*/ 372324 h 389203"/>
                  <a:gd name="connsiteX4" fmla="*/ 62714 w 666357"/>
                  <a:gd name="connsiteY4" fmla="*/ 373147 h 389203"/>
                  <a:gd name="connsiteX5" fmla="*/ 19368 w 666357"/>
                  <a:gd name="connsiteY5" fmla="*/ 219930 h 389203"/>
                  <a:gd name="connsiteX6" fmla="*/ 233612 w 666357"/>
                  <a:gd name="connsiteY6" fmla="*/ 116896 h 389203"/>
                  <a:gd name="connsiteX7" fmla="*/ 265362 w 666357"/>
                  <a:gd name="connsiteY7" fmla="*/ 8946 h 389203"/>
                  <a:gd name="connsiteX8" fmla="*/ 481262 w 666357"/>
                  <a:gd name="connsiteY8" fmla="*/ 34346 h 389203"/>
                  <a:gd name="connsiteX9" fmla="*/ 665412 w 666357"/>
                  <a:gd name="connsiteY9" fmla="*/ 2596 h 389203"/>
                  <a:gd name="connsiteX0" fmla="*/ 665412 w 669759"/>
                  <a:gd name="connsiteY0" fmla="*/ 2596 h 389203"/>
                  <a:gd name="connsiteX1" fmla="*/ 544211 w 669759"/>
                  <a:gd name="connsiteY1" fmla="*/ 115048 h 389203"/>
                  <a:gd name="connsiteX2" fmla="*/ 350119 w 669759"/>
                  <a:gd name="connsiteY2" fmla="*/ 264788 h 389203"/>
                  <a:gd name="connsiteX3" fmla="*/ 484301 w 669759"/>
                  <a:gd name="connsiteY3" fmla="*/ 372324 h 389203"/>
                  <a:gd name="connsiteX4" fmla="*/ 62714 w 669759"/>
                  <a:gd name="connsiteY4" fmla="*/ 373147 h 389203"/>
                  <a:gd name="connsiteX5" fmla="*/ 19368 w 669759"/>
                  <a:gd name="connsiteY5" fmla="*/ 219930 h 389203"/>
                  <a:gd name="connsiteX6" fmla="*/ 233612 w 669759"/>
                  <a:gd name="connsiteY6" fmla="*/ 116896 h 389203"/>
                  <a:gd name="connsiteX7" fmla="*/ 265362 w 669759"/>
                  <a:gd name="connsiteY7" fmla="*/ 8946 h 389203"/>
                  <a:gd name="connsiteX8" fmla="*/ 481262 w 669759"/>
                  <a:gd name="connsiteY8" fmla="*/ 34346 h 389203"/>
                  <a:gd name="connsiteX9" fmla="*/ 665412 w 669759"/>
                  <a:gd name="connsiteY9" fmla="*/ 2596 h 389203"/>
                  <a:gd name="connsiteX0" fmla="*/ 665412 w 672421"/>
                  <a:gd name="connsiteY0" fmla="*/ 2596 h 389203"/>
                  <a:gd name="connsiteX1" fmla="*/ 544211 w 672421"/>
                  <a:gd name="connsiteY1" fmla="*/ 115048 h 389203"/>
                  <a:gd name="connsiteX2" fmla="*/ 350119 w 672421"/>
                  <a:gd name="connsiteY2" fmla="*/ 264788 h 389203"/>
                  <a:gd name="connsiteX3" fmla="*/ 484301 w 672421"/>
                  <a:gd name="connsiteY3" fmla="*/ 372324 h 389203"/>
                  <a:gd name="connsiteX4" fmla="*/ 62714 w 672421"/>
                  <a:gd name="connsiteY4" fmla="*/ 373147 h 389203"/>
                  <a:gd name="connsiteX5" fmla="*/ 19368 w 672421"/>
                  <a:gd name="connsiteY5" fmla="*/ 219930 h 389203"/>
                  <a:gd name="connsiteX6" fmla="*/ 233612 w 672421"/>
                  <a:gd name="connsiteY6" fmla="*/ 116896 h 389203"/>
                  <a:gd name="connsiteX7" fmla="*/ 265362 w 672421"/>
                  <a:gd name="connsiteY7" fmla="*/ 8946 h 389203"/>
                  <a:gd name="connsiteX8" fmla="*/ 481262 w 672421"/>
                  <a:gd name="connsiteY8" fmla="*/ 34346 h 389203"/>
                  <a:gd name="connsiteX9" fmla="*/ 665412 w 672421"/>
                  <a:gd name="connsiteY9" fmla="*/ 2596 h 389203"/>
                  <a:gd name="connsiteX0" fmla="*/ 665412 w 668179"/>
                  <a:gd name="connsiteY0" fmla="*/ 744 h 387351"/>
                  <a:gd name="connsiteX1" fmla="*/ 544211 w 668179"/>
                  <a:gd name="connsiteY1" fmla="*/ 113196 h 387351"/>
                  <a:gd name="connsiteX2" fmla="*/ 350119 w 668179"/>
                  <a:gd name="connsiteY2" fmla="*/ 262936 h 387351"/>
                  <a:gd name="connsiteX3" fmla="*/ 484301 w 668179"/>
                  <a:gd name="connsiteY3" fmla="*/ 370472 h 387351"/>
                  <a:gd name="connsiteX4" fmla="*/ 62714 w 668179"/>
                  <a:gd name="connsiteY4" fmla="*/ 371295 h 387351"/>
                  <a:gd name="connsiteX5" fmla="*/ 19368 w 668179"/>
                  <a:gd name="connsiteY5" fmla="*/ 218078 h 387351"/>
                  <a:gd name="connsiteX6" fmla="*/ 233612 w 668179"/>
                  <a:gd name="connsiteY6" fmla="*/ 115044 h 387351"/>
                  <a:gd name="connsiteX7" fmla="*/ 265362 w 668179"/>
                  <a:gd name="connsiteY7" fmla="*/ 7094 h 387351"/>
                  <a:gd name="connsiteX8" fmla="*/ 539240 w 668179"/>
                  <a:gd name="connsiteY8" fmla="*/ 61993 h 387351"/>
                  <a:gd name="connsiteX9" fmla="*/ 665412 w 668179"/>
                  <a:gd name="connsiteY9" fmla="*/ 744 h 387351"/>
                  <a:gd name="connsiteX0" fmla="*/ 665412 w 668179"/>
                  <a:gd name="connsiteY0" fmla="*/ 826 h 387433"/>
                  <a:gd name="connsiteX1" fmla="*/ 544211 w 668179"/>
                  <a:gd name="connsiteY1" fmla="*/ 113278 h 387433"/>
                  <a:gd name="connsiteX2" fmla="*/ 350119 w 668179"/>
                  <a:gd name="connsiteY2" fmla="*/ 263018 h 387433"/>
                  <a:gd name="connsiteX3" fmla="*/ 484301 w 668179"/>
                  <a:gd name="connsiteY3" fmla="*/ 370554 h 387433"/>
                  <a:gd name="connsiteX4" fmla="*/ 62714 w 668179"/>
                  <a:gd name="connsiteY4" fmla="*/ 371377 h 387433"/>
                  <a:gd name="connsiteX5" fmla="*/ 19368 w 668179"/>
                  <a:gd name="connsiteY5" fmla="*/ 218160 h 387433"/>
                  <a:gd name="connsiteX6" fmla="*/ 233612 w 668179"/>
                  <a:gd name="connsiteY6" fmla="*/ 115126 h 387433"/>
                  <a:gd name="connsiteX7" fmla="*/ 329139 w 668179"/>
                  <a:gd name="connsiteY7" fmla="*/ 58799 h 387433"/>
                  <a:gd name="connsiteX8" fmla="*/ 539240 w 668179"/>
                  <a:gd name="connsiteY8" fmla="*/ 62075 h 387433"/>
                  <a:gd name="connsiteX9" fmla="*/ 665412 w 668179"/>
                  <a:gd name="connsiteY9" fmla="*/ 826 h 387433"/>
                  <a:gd name="connsiteX0" fmla="*/ 670845 w 673612"/>
                  <a:gd name="connsiteY0" fmla="*/ 826 h 387433"/>
                  <a:gd name="connsiteX1" fmla="*/ 549644 w 673612"/>
                  <a:gd name="connsiteY1" fmla="*/ 113278 h 387433"/>
                  <a:gd name="connsiteX2" fmla="*/ 355552 w 673612"/>
                  <a:gd name="connsiteY2" fmla="*/ 263018 h 387433"/>
                  <a:gd name="connsiteX3" fmla="*/ 489734 w 673612"/>
                  <a:gd name="connsiteY3" fmla="*/ 370554 h 387433"/>
                  <a:gd name="connsiteX4" fmla="*/ 68147 w 673612"/>
                  <a:gd name="connsiteY4" fmla="*/ 371377 h 387433"/>
                  <a:gd name="connsiteX5" fmla="*/ 24801 w 673612"/>
                  <a:gd name="connsiteY5" fmla="*/ 218160 h 387433"/>
                  <a:gd name="connsiteX6" fmla="*/ 314417 w 673612"/>
                  <a:gd name="connsiteY6" fmla="*/ 152000 h 387433"/>
                  <a:gd name="connsiteX7" fmla="*/ 334572 w 673612"/>
                  <a:gd name="connsiteY7" fmla="*/ 58799 h 387433"/>
                  <a:gd name="connsiteX8" fmla="*/ 544673 w 673612"/>
                  <a:gd name="connsiteY8" fmla="*/ 62075 h 387433"/>
                  <a:gd name="connsiteX9" fmla="*/ 670845 w 673612"/>
                  <a:gd name="connsiteY9" fmla="*/ 826 h 387433"/>
                  <a:gd name="connsiteX0" fmla="*/ 712748 w 715515"/>
                  <a:gd name="connsiteY0" fmla="*/ 826 h 384978"/>
                  <a:gd name="connsiteX1" fmla="*/ 591547 w 715515"/>
                  <a:gd name="connsiteY1" fmla="*/ 113278 h 384978"/>
                  <a:gd name="connsiteX2" fmla="*/ 397455 w 715515"/>
                  <a:gd name="connsiteY2" fmla="*/ 263018 h 384978"/>
                  <a:gd name="connsiteX3" fmla="*/ 531637 w 715515"/>
                  <a:gd name="connsiteY3" fmla="*/ 370554 h 384978"/>
                  <a:gd name="connsiteX4" fmla="*/ 110050 w 715515"/>
                  <a:gd name="connsiteY4" fmla="*/ 371377 h 384978"/>
                  <a:gd name="connsiteX5" fmla="*/ 14523 w 715515"/>
                  <a:gd name="connsiteY5" fmla="*/ 255034 h 384978"/>
                  <a:gd name="connsiteX6" fmla="*/ 356320 w 715515"/>
                  <a:gd name="connsiteY6" fmla="*/ 152000 h 384978"/>
                  <a:gd name="connsiteX7" fmla="*/ 376475 w 715515"/>
                  <a:gd name="connsiteY7" fmla="*/ 58799 h 384978"/>
                  <a:gd name="connsiteX8" fmla="*/ 586576 w 715515"/>
                  <a:gd name="connsiteY8" fmla="*/ 62075 h 384978"/>
                  <a:gd name="connsiteX9" fmla="*/ 712748 w 715515"/>
                  <a:gd name="connsiteY9" fmla="*/ 826 h 384978"/>
                  <a:gd name="connsiteX0" fmla="*/ 712748 w 712757"/>
                  <a:gd name="connsiteY0" fmla="*/ 826 h 383554"/>
                  <a:gd name="connsiteX1" fmla="*/ 591547 w 712757"/>
                  <a:gd name="connsiteY1" fmla="*/ 113278 h 383554"/>
                  <a:gd name="connsiteX2" fmla="*/ 287295 w 712757"/>
                  <a:gd name="connsiteY2" fmla="*/ 287600 h 383554"/>
                  <a:gd name="connsiteX3" fmla="*/ 531637 w 712757"/>
                  <a:gd name="connsiteY3" fmla="*/ 370554 h 383554"/>
                  <a:gd name="connsiteX4" fmla="*/ 110050 w 712757"/>
                  <a:gd name="connsiteY4" fmla="*/ 371377 h 383554"/>
                  <a:gd name="connsiteX5" fmla="*/ 14523 w 712757"/>
                  <a:gd name="connsiteY5" fmla="*/ 255034 h 383554"/>
                  <a:gd name="connsiteX6" fmla="*/ 356320 w 712757"/>
                  <a:gd name="connsiteY6" fmla="*/ 152000 h 383554"/>
                  <a:gd name="connsiteX7" fmla="*/ 376475 w 712757"/>
                  <a:gd name="connsiteY7" fmla="*/ 58799 h 383554"/>
                  <a:gd name="connsiteX8" fmla="*/ 586576 w 712757"/>
                  <a:gd name="connsiteY8" fmla="*/ 62075 h 383554"/>
                  <a:gd name="connsiteX9" fmla="*/ 712748 w 712757"/>
                  <a:gd name="connsiteY9" fmla="*/ 826 h 383554"/>
                  <a:gd name="connsiteX0" fmla="*/ 712748 w 712752"/>
                  <a:gd name="connsiteY0" fmla="*/ 826 h 383554"/>
                  <a:gd name="connsiteX1" fmla="*/ 591547 w 712752"/>
                  <a:gd name="connsiteY1" fmla="*/ 113278 h 383554"/>
                  <a:gd name="connsiteX2" fmla="*/ 685046 w 712752"/>
                  <a:gd name="connsiteY2" fmla="*/ 139872 h 383554"/>
                  <a:gd name="connsiteX3" fmla="*/ 287295 w 712752"/>
                  <a:gd name="connsiteY3" fmla="*/ 287600 h 383554"/>
                  <a:gd name="connsiteX4" fmla="*/ 531637 w 712752"/>
                  <a:gd name="connsiteY4" fmla="*/ 370554 h 383554"/>
                  <a:gd name="connsiteX5" fmla="*/ 110050 w 712752"/>
                  <a:gd name="connsiteY5" fmla="*/ 371377 h 383554"/>
                  <a:gd name="connsiteX6" fmla="*/ 14523 w 712752"/>
                  <a:gd name="connsiteY6" fmla="*/ 255034 h 383554"/>
                  <a:gd name="connsiteX7" fmla="*/ 356320 w 712752"/>
                  <a:gd name="connsiteY7" fmla="*/ 152000 h 383554"/>
                  <a:gd name="connsiteX8" fmla="*/ 376475 w 712752"/>
                  <a:gd name="connsiteY8" fmla="*/ 58799 h 383554"/>
                  <a:gd name="connsiteX9" fmla="*/ 586576 w 712752"/>
                  <a:gd name="connsiteY9" fmla="*/ 62075 h 383554"/>
                  <a:gd name="connsiteX10" fmla="*/ 712748 w 712752"/>
                  <a:gd name="connsiteY10" fmla="*/ 826 h 383554"/>
                  <a:gd name="connsiteX0" fmla="*/ 713556 w 713560"/>
                  <a:gd name="connsiteY0" fmla="*/ 826 h 383554"/>
                  <a:gd name="connsiteX1" fmla="*/ 592355 w 713560"/>
                  <a:gd name="connsiteY1" fmla="*/ 113278 h 383554"/>
                  <a:gd name="connsiteX2" fmla="*/ 685854 w 713560"/>
                  <a:gd name="connsiteY2" fmla="*/ 139872 h 383554"/>
                  <a:gd name="connsiteX3" fmla="*/ 288103 w 713560"/>
                  <a:gd name="connsiteY3" fmla="*/ 287600 h 383554"/>
                  <a:gd name="connsiteX4" fmla="*/ 532445 w 713560"/>
                  <a:gd name="connsiteY4" fmla="*/ 370554 h 383554"/>
                  <a:gd name="connsiteX5" fmla="*/ 110858 w 713560"/>
                  <a:gd name="connsiteY5" fmla="*/ 371377 h 383554"/>
                  <a:gd name="connsiteX6" fmla="*/ 15331 w 713560"/>
                  <a:gd name="connsiteY6" fmla="*/ 255034 h 383554"/>
                  <a:gd name="connsiteX7" fmla="*/ 368724 w 713560"/>
                  <a:gd name="connsiteY7" fmla="*/ 159375 h 383554"/>
                  <a:gd name="connsiteX8" fmla="*/ 377283 w 713560"/>
                  <a:gd name="connsiteY8" fmla="*/ 58799 h 383554"/>
                  <a:gd name="connsiteX9" fmla="*/ 587384 w 713560"/>
                  <a:gd name="connsiteY9" fmla="*/ 62075 h 383554"/>
                  <a:gd name="connsiteX10" fmla="*/ 713556 w 713560"/>
                  <a:gd name="connsiteY10" fmla="*/ 826 h 383554"/>
                  <a:gd name="connsiteX0" fmla="*/ 713556 w 714171"/>
                  <a:gd name="connsiteY0" fmla="*/ 87 h 382815"/>
                  <a:gd name="connsiteX1" fmla="*/ 592355 w 714171"/>
                  <a:gd name="connsiteY1" fmla="*/ 112539 h 382815"/>
                  <a:gd name="connsiteX2" fmla="*/ 685854 w 714171"/>
                  <a:gd name="connsiteY2" fmla="*/ 139133 h 382815"/>
                  <a:gd name="connsiteX3" fmla="*/ 288103 w 714171"/>
                  <a:gd name="connsiteY3" fmla="*/ 286861 h 382815"/>
                  <a:gd name="connsiteX4" fmla="*/ 532445 w 714171"/>
                  <a:gd name="connsiteY4" fmla="*/ 369815 h 382815"/>
                  <a:gd name="connsiteX5" fmla="*/ 110858 w 714171"/>
                  <a:gd name="connsiteY5" fmla="*/ 370638 h 382815"/>
                  <a:gd name="connsiteX6" fmla="*/ 15331 w 714171"/>
                  <a:gd name="connsiteY6" fmla="*/ 254295 h 382815"/>
                  <a:gd name="connsiteX7" fmla="*/ 368724 w 714171"/>
                  <a:gd name="connsiteY7" fmla="*/ 158636 h 382815"/>
                  <a:gd name="connsiteX8" fmla="*/ 377283 w 714171"/>
                  <a:gd name="connsiteY8" fmla="*/ 58060 h 382815"/>
                  <a:gd name="connsiteX9" fmla="*/ 529405 w 714171"/>
                  <a:gd name="connsiteY9" fmla="*/ 93293 h 382815"/>
                  <a:gd name="connsiteX10" fmla="*/ 713556 w 714171"/>
                  <a:gd name="connsiteY10" fmla="*/ 87 h 382815"/>
                  <a:gd name="connsiteX0" fmla="*/ 713556 w 714358"/>
                  <a:gd name="connsiteY0" fmla="*/ 87 h 382815"/>
                  <a:gd name="connsiteX1" fmla="*/ 592355 w 714358"/>
                  <a:gd name="connsiteY1" fmla="*/ 112539 h 382815"/>
                  <a:gd name="connsiteX2" fmla="*/ 494524 w 714358"/>
                  <a:gd name="connsiteY2" fmla="*/ 185839 h 382815"/>
                  <a:gd name="connsiteX3" fmla="*/ 685854 w 714358"/>
                  <a:gd name="connsiteY3" fmla="*/ 139133 h 382815"/>
                  <a:gd name="connsiteX4" fmla="*/ 288103 w 714358"/>
                  <a:gd name="connsiteY4" fmla="*/ 286861 h 382815"/>
                  <a:gd name="connsiteX5" fmla="*/ 532445 w 714358"/>
                  <a:gd name="connsiteY5" fmla="*/ 369815 h 382815"/>
                  <a:gd name="connsiteX6" fmla="*/ 110858 w 714358"/>
                  <a:gd name="connsiteY6" fmla="*/ 370638 h 382815"/>
                  <a:gd name="connsiteX7" fmla="*/ 15331 w 714358"/>
                  <a:gd name="connsiteY7" fmla="*/ 254295 h 382815"/>
                  <a:gd name="connsiteX8" fmla="*/ 368724 w 714358"/>
                  <a:gd name="connsiteY8" fmla="*/ 158636 h 382815"/>
                  <a:gd name="connsiteX9" fmla="*/ 377283 w 714358"/>
                  <a:gd name="connsiteY9" fmla="*/ 58060 h 382815"/>
                  <a:gd name="connsiteX10" fmla="*/ 529405 w 714358"/>
                  <a:gd name="connsiteY10" fmla="*/ 93293 h 382815"/>
                  <a:gd name="connsiteX11" fmla="*/ 713556 w 714358"/>
                  <a:gd name="connsiteY11" fmla="*/ 87 h 382815"/>
                  <a:gd name="connsiteX0" fmla="*/ 713556 w 714358"/>
                  <a:gd name="connsiteY0" fmla="*/ 87 h 382815"/>
                  <a:gd name="connsiteX1" fmla="*/ 592355 w 714358"/>
                  <a:gd name="connsiteY1" fmla="*/ 112539 h 382815"/>
                  <a:gd name="connsiteX2" fmla="*/ 494524 w 714358"/>
                  <a:gd name="connsiteY2" fmla="*/ 185839 h 382815"/>
                  <a:gd name="connsiteX3" fmla="*/ 535109 w 714358"/>
                  <a:gd name="connsiteY3" fmla="*/ 237463 h 382815"/>
                  <a:gd name="connsiteX4" fmla="*/ 288103 w 714358"/>
                  <a:gd name="connsiteY4" fmla="*/ 286861 h 382815"/>
                  <a:gd name="connsiteX5" fmla="*/ 532445 w 714358"/>
                  <a:gd name="connsiteY5" fmla="*/ 369815 h 382815"/>
                  <a:gd name="connsiteX6" fmla="*/ 110858 w 714358"/>
                  <a:gd name="connsiteY6" fmla="*/ 370638 h 382815"/>
                  <a:gd name="connsiteX7" fmla="*/ 15331 w 714358"/>
                  <a:gd name="connsiteY7" fmla="*/ 254295 h 382815"/>
                  <a:gd name="connsiteX8" fmla="*/ 368724 w 714358"/>
                  <a:gd name="connsiteY8" fmla="*/ 158636 h 382815"/>
                  <a:gd name="connsiteX9" fmla="*/ 377283 w 714358"/>
                  <a:gd name="connsiteY9" fmla="*/ 58060 h 382815"/>
                  <a:gd name="connsiteX10" fmla="*/ 529405 w 714358"/>
                  <a:gd name="connsiteY10" fmla="*/ 93293 h 382815"/>
                  <a:gd name="connsiteX11" fmla="*/ 713556 w 714358"/>
                  <a:gd name="connsiteY11" fmla="*/ 87 h 382815"/>
                  <a:gd name="connsiteX0" fmla="*/ 711142 w 711944"/>
                  <a:gd name="connsiteY0" fmla="*/ 87 h 382815"/>
                  <a:gd name="connsiteX1" fmla="*/ 589941 w 711944"/>
                  <a:gd name="connsiteY1" fmla="*/ 112539 h 382815"/>
                  <a:gd name="connsiteX2" fmla="*/ 492110 w 711944"/>
                  <a:gd name="connsiteY2" fmla="*/ 185839 h 382815"/>
                  <a:gd name="connsiteX3" fmla="*/ 532695 w 711944"/>
                  <a:gd name="connsiteY3" fmla="*/ 237463 h 382815"/>
                  <a:gd name="connsiteX4" fmla="*/ 285689 w 711944"/>
                  <a:gd name="connsiteY4" fmla="*/ 286861 h 382815"/>
                  <a:gd name="connsiteX5" fmla="*/ 530031 w 711944"/>
                  <a:gd name="connsiteY5" fmla="*/ 369815 h 382815"/>
                  <a:gd name="connsiteX6" fmla="*/ 108444 w 711944"/>
                  <a:gd name="connsiteY6" fmla="*/ 370638 h 382815"/>
                  <a:gd name="connsiteX7" fmla="*/ 12917 w 711944"/>
                  <a:gd name="connsiteY7" fmla="*/ 254295 h 382815"/>
                  <a:gd name="connsiteX8" fmla="*/ 331522 w 711944"/>
                  <a:gd name="connsiteY8" fmla="*/ 202885 h 382815"/>
                  <a:gd name="connsiteX9" fmla="*/ 374869 w 711944"/>
                  <a:gd name="connsiteY9" fmla="*/ 58060 h 382815"/>
                  <a:gd name="connsiteX10" fmla="*/ 526991 w 711944"/>
                  <a:gd name="connsiteY10" fmla="*/ 93293 h 382815"/>
                  <a:gd name="connsiteX11" fmla="*/ 711142 w 711944"/>
                  <a:gd name="connsiteY11" fmla="*/ 87 h 382815"/>
                  <a:gd name="connsiteX0" fmla="*/ 711142 w 713675"/>
                  <a:gd name="connsiteY0" fmla="*/ 374 h 383102"/>
                  <a:gd name="connsiteX1" fmla="*/ 624728 w 713675"/>
                  <a:gd name="connsiteY1" fmla="*/ 134950 h 383102"/>
                  <a:gd name="connsiteX2" fmla="*/ 492110 w 713675"/>
                  <a:gd name="connsiteY2" fmla="*/ 186126 h 383102"/>
                  <a:gd name="connsiteX3" fmla="*/ 532695 w 713675"/>
                  <a:gd name="connsiteY3" fmla="*/ 237750 h 383102"/>
                  <a:gd name="connsiteX4" fmla="*/ 285689 w 713675"/>
                  <a:gd name="connsiteY4" fmla="*/ 287148 h 383102"/>
                  <a:gd name="connsiteX5" fmla="*/ 530031 w 713675"/>
                  <a:gd name="connsiteY5" fmla="*/ 370102 h 383102"/>
                  <a:gd name="connsiteX6" fmla="*/ 108444 w 713675"/>
                  <a:gd name="connsiteY6" fmla="*/ 370925 h 383102"/>
                  <a:gd name="connsiteX7" fmla="*/ 12917 w 713675"/>
                  <a:gd name="connsiteY7" fmla="*/ 254582 h 383102"/>
                  <a:gd name="connsiteX8" fmla="*/ 331522 w 713675"/>
                  <a:gd name="connsiteY8" fmla="*/ 203172 h 383102"/>
                  <a:gd name="connsiteX9" fmla="*/ 374869 w 713675"/>
                  <a:gd name="connsiteY9" fmla="*/ 58347 h 383102"/>
                  <a:gd name="connsiteX10" fmla="*/ 526991 w 713675"/>
                  <a:gd name="connsiteY10" fmla="*/ 93580 h 383102"/>
                  <a:gd name="connsiteX11" fmla="*/ 711142 w 713675"/>
                  <a:gd name="connsiteY11" fmla="*/ 374 h 38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3675" h="383102">
                    <a:moveTo>
                      <a:pt x="711142" y="374"/>
                    </a:moveTo>
                    <a:cubicBezTo>
                      <a:pt x="727432" y="7269"/>
                      <a:pt x="661233" y="103991"/>
                      <a:pt x="624728" y="134950"/>
                    </a:cubicBezTo>
                    <a:cubicBezTo>
                      <a:pt x="588223" y="165909"/>
                      <a:pt x="476527" y="181694"/>
                      <a:pt x="492110" y="186126"/>
                    </a:cubicBezTo>
                    <a:cubicBezTo>
                      <a:pt x="507693" y="190558"/>
                      <a:pt x="595122" y="211080"/>
                      <a:pt x="532695" y="237750"/>
                    </a:cubicBezTo>
                    <a:cubicBezTo>
                      <a:pt x="470268" y="264420"/>
                      <a:pt x="286133" y="265089"/>
                      <a:pt x="285689" y="287148"/>
                    </a:cubicBezTo>
                    <a:cubicBezTo>
                      <a:pt x="285245" y="309207"/>
                      <a:pt x="559572" y="356139"/>
                      <a:pt x="530031" y="370102"/>
                    </a:cubicBezTo>
                    <a:cubicBezTo>
                      <a:pt x="500490" y="384065"/>
                      <a:pt x="194630" y="390178"/>
                      <a:pt x="108444" y="370925"/>
                    </a:cubicBezTo>
                    <a:cubicBezTo>
                      <a:pt x="22258" y="351672"/>
                      <a:pt x="-24263" y="282541"/>
                      <a:pt x="12917" y="254582"/>
                    </a:cubicBezTo>
                    <a:cubicBezTo>
                      <a:pt x="50097" y="226623"/>
                      <a:pt x="271197" y="235878"/>
                      <a:pt x="331522" y="203172"/>
                    </a:cubicBezTo>
                    <a:cubicBezTo>
                      <a:pt x="391847" y="170466"/>
                      <a:pt x="333594" y="72105"/>
                      <a:pt x="374869" y="58347"/>
                    </a:cubicBezTo>
                    <a:cubicBezTo>
                      <a:pt x="416144" y="44589"/>
                      <a:pt x="470946" y="103242"/>
                      <a:pt x="526991" y="93580"/>
                    </a:cubicBezTo>
                    <a:cubicBezTo>
                      <a:pt x="583036" y="83918"/>
                      <a:pt x="694853" y="-6521"/>
                      <a:pt x="711142" y="374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3" name="Tětiva 152"/>
              <p:cNvSpPr/>
              <p:nvPr/>
            </p:nvSpPr>
            <p:spPr>
              <a:xfrm>
                <a:off x="5373124" y="3450332"/>
                <a:ext cx="516456" cy="290890"/>
              </a:xfrm>
              <a:prstGeom prst="chord">
                <a:avLst>
                  <a:gd name="adj1" fmla="val 20383028"/>
                  <a:gd name="adj2" fmla="val 11811122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4" name="Volný tvar 153"/>
              <p:cNvSpPr/>
              <p:nvPr/>
            </p:nvSpPr>
            <p:spPr>
              <a:xfrm>
                <a:off x="4029476" y="2616200"/>
                <a:ext cx="174454" cy="330200"/>
              </a:xfrm>
              <a:custGeom>
                <a:avLst/>
                <a:gdLst>
                  <a:gd name="connsiteX0" fmla="*/ 66274 w 174454"/>
                  <a:gd name="connsiteY0" fmla="*/ 330200 h 330200"/>
                  <a:gd name="connsiteX1" fmla="*/ 2774 w 174454"/>
                  <a:gd name="connsiteY1" fmla="*/ 146050 h 330200"/>
                  <a:gd name="connsiteX2" fmla="*/ 174224 w 174454"/>
                  <a:gd name="connsiteY2" fmla="*/ 0 h 330200"/>
                  <a:gd name="connsiteX3" fmla="*/ 40874 w 174454"/>
                  <a:gd name="connsiteY3" fmla="*/ 146050 h 330200"/>
                  <a:gd name="connsiteX4" fmla="*/ 66274 w 174454"/>
                  <a:gd name="connsiteY4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54" h="330200">
                    <a:moveTo>
                      <a:pt x="66274" y="330200"/>
                    </a:moveTo>
                    <a:cubicBezTo>
                      <a:pt x="59924" y="330200"/>
                      <a:pt x="-15218" y="201083"/>
                      <a:pt x="2774" y="146050"/>
                    </a:cubicBezTo>
                    <a:cubicBezTo>
                      <a:pt x="20766" y="91017"/>
                      <a:pt x="167874" y="0"/>
                      <a:pt x="174224" y="0"/>
                    </a:cubicBezTo>
                    <a:cubicBezTo>
                      <a:pt x="180574" y="0"/>
                      <a:pt x="53574" y="91017"/>
                      <a:pt x="40874" y="146050"/>
                    </a:cubicBezTo>
                    <a:cubicBezTo>
                      <a:pt x="28174" y="201083"/>
                      <a:pt x="72624" y="330200"/>
                      <a:pt x="66274" y="33020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56" name="Přímá spojnice se šipkou 155"/>
              <p:cNvCxnSpPr/>
              <p:nvPr/>
            </p:nvCxnSpPr>
            <p:spPr>
              <a:xfrm>
                <a:off x="5009496" y="911737"/>
                <a:ext cx="639361" cy="27925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Přímá spojnice se šipkou 160"/>
              <p:cNvCxnSpPr/>
              <p:nvPr/>
            </p:nvCxnSpPr>
            <p:spPr>
              <a:xfrm flipH="1">
                <a:off x="4320509" y="2631762"/>
                <a:ext cx="1091832" cy="18612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Přímá spojnice se šipkou 162"/>
              <p:cNvCxnSpPr/>
              <p:nvPr/>
            </p:nvCxnSpPr>
            <p:spPr>
              <a:xfrm flipH="1">
                <a:off x="4519153" y="981116"/>
                <a:ext cx="50414" cy="9931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8" name="Ovál 167"/>
              <p:cNvSpPr/>
              <p:nvPr/>
            </p:nvSpPr>
            <p:spPr>
              <a:xfrm>
                <a:off x="4445301" y="329270"/>
                <a:ext cx="564195" cy="504056"/>
              </a:xfrm>
              <a:prstGeom prst="ellips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200" dirty="0" smtClean="0"/>
                  <a:t>Fe</a:t>
                </a:r>
                <a:r>
                  <a:rPr lang="cs-CZ" sz="1200" baseline="30000" dirty="0" smtClean="0"/>
                  <a:t>0</a:t>
                </a:r>
              </a:p>
            </p:txBody>
          </p:sp>
          <p:cxnSp>
            <p:nvCxnSpPr>
              <p:cNvPr id="190" name="Přímá spojnice se šipkou 189"/>
              <p:cNvCxnSpPr/>
              <p:nvPr/>
            </p:nvCxnSpPr>
            <p:spPr>
              <a:xfrm flipH="1">
                <a:off x="5412341" y="3521437"/>
                <a:ext cx="188542" cy="1074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8" name="Přímá spojnice se šipkou 1027"/>
              <p:cNvCxnSpPr/>
              <p:nvPr/>
            </p:nvCxnSpPr>
            <p:spPr>
              <a:xfrm>
                <a:off x="5592726" y="3521304"/>
                <a:ext cx="233039" cy="14894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9" name="TextovéPole 1028"/>
              <p:cNvSpPr txBox="1"/>
              <p:nvPr/>
            </p:nvSpPr>
            <p:spPr>
              <a:xfrm rot="18012588">
                <a:off x="4133440" y="3046238"/>
                <a:ext cx="165690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/>
                  <a:t>Soil and groundwater clean-up</a:t>
                </a:r>
                <a:endParaRPr lang="en-US" sz="900" b="1" dirty="0"/>
              </a:p>
            </p:txBody>
          </p:sp>
          <p:sp>
            <p:nvSpPr>
              <p:cNvPr id="198" name="TextovéPole 197"/>
              <p:cNvSpPr txBox="1"/>
              <p:nvPr/>
            </p:nvSpPr>
            <p:spPr>
              <a:xfrm rot="16380495">
                <a:off x="3746549" y="1206948"/>
                <a:ext cx="140683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900" b="1" dirty="0" err="1" smtClean="0"/>
                  <a:t>Waste</a:t>
                </a:r>
                <a:r>
                  <a:rPr lang="cs-CZ" sz="900" b="1" dirty="0" smtClean="0"/>
                  <a:t> </a:t>
                </a:r>
                <a:r>
                  <a:rPr lang="cs-CZ" sz="900" b="1" dirty="0" err="1" smtClean="0"/>
                  <a:t>water</a:t>
                </a:r>
                <a:r>
                  <a:rPr lang="cs-CZ" sz="900" b="1" dirty="0" smtClean="0"/>
                  <a:t> </a:t>
                </a:r>
                <a:r>
                  <a:rPr lang="cs-CZ" sz="900" b="1" dirty="0" err="1" smtClean="0"/>
                  <a:t>treatment</a:t>
                </a:r>
                <a:endParaRPr lang="en-US" sz="900" b="1" dirty="0"/>
              </a:p>
            </p:txBody>
          </p:sp>
          <p:pic>
            <p:nvPicPr>
              <p:cNvPr id="1026" name="Picture 2" descr="C:\Users\semerj\AppData\Local\Microsoft\Windows\Temporary Internet Files\Content.IE5\13R9TDMZ\factory-vector[1]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654" y="1923691"/>
                <a:ext cx="1191927" cy="789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64" name="Přímá spojnice se šipkou 63"/>
            <p:cNvCxnSpPr/>
            <p:nvPr/>
          </p:nvCxnSpPr>
          <p:spPr>
            <a:xfrm flipH="1">
              <a:off x="2598509" y="1948972"/>
              <a:ext cx="2954474" cy="11636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Přímá spojnice se šipkou 60"/>
            <p:cNvCxnSpPr/>
            <p:nvPr/>
          </p:nvCxnSpPr>
          <p:spPr>
            <a:xfrm flipH="1" flipV="1">
              <a:off x="3438480" y="1557282"/>
              <a:ext cx="2039231" cy="1455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6" name="Přímá spojnice 185"/>
            <p:cNvCxnSpPr/>
            <p:nvPr/>
          </p:nvCxnSpPr>
          <p:spPr>
            <a:xfrm flipH="1">
              <a:off x="6620108" y="4851538"/>
              <a:ext cx="49413" cy="25075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9" name="Přímá spojnice 198"/>
            <p:cNvCxnSpPr/>
            <p:nvPr/>
          </p:nvCxnSpPr>
          <p:spPr>
            <a:xfrm flipH="1">
              <a:off x="6720422" y="4878560"/>
              <a:ext cx="49413" cy="25075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0" name="Přímá spojnice 199"/>
            <p:cNvCxnSpPr/>
            <p:nvPr/>
          </p:nvCxnSpPr>
          <p:spPr>
            <a:xfrm flipH="1">
              <a:off x="6831917" y="4888832"/>
              <a:ext cx="49413" cy="25075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1" name="Přímá spojnice 200"/>
            <p:cNvCxnSpPr/>
            <p:nvPr/>
          </p:nvCxnSpPr>
          <p:spPr>
            <a:xfrm flipH="1">
              <a:off x="6931894" y="4890020"/>
              <a:ext cx="49413" cy="25075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2" name="Přímá spojnice 201"/>
            <p:cNvCxnSpPr/>
            <p:nvPr/>
          </p:nvCxnSpPr>
          <p:spPr>
            <a:xfrm flipH="1">
              <a:off x="7042471" y="4870676"/>
              <a:ext cx="49413" cy="25075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7" name="Přímá spojnice se šipkou 136"/>
            <p:cNvCxnSpPr/>
            <p:nvPr/>
          </p:nvCxnSpPr>
          <p:spPr>
            <a:xfrm>
              <a:off x="5774438" y="5234605"/>
              <a:ext cx="467531" cy="2828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Přímá spojnice se šipkou 158"/>
            <p:cNvCxnSpPr/>
            <p:nvPr/>
          </p:nvCxnSpPr>
          <p:spPr>
            <a:xfrm flipH="1">
              <a:off x="4479480" y="5234605"/>
              <a:ext cx="1294958" cy="163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TextovéPole 171"/>
            <p:cNvSpPr txBox="1"/>
            <p:nvPr/>
          </p:nvSpPr>
          <p:spPr>
            <a:xfrm rot="244993">
              <a:off x="3762776" y="1349622"/>
              <a:ext cx="1420250" cy="20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b="1" dirty="0" err="1" smtClean="0"/>
                <a:t>Oxidation</a:t>
              </a:r>
              <a:r>
                <a:rPr lang="cs-CZ" sz="900" b="1" dirty="0" smtClean="0"/>
                <a:t> </a:t>
              </a:r>
              <a:r>
                <a:rPr lang="cs-CZ" sz="900" b="1" dirty="0" err="1" smtClean="0"/>
                <a:t>of</a:t>
              </a:r>
              <a:r>
                <a:rPr lang="cs-CZ" sz="900" b="1" dirty="0" smtClean="0"/>
                <a:t> nZVI - </a:t>
              </a:r>
              <a:r>
                <a:rPr lang="cs-CZ" sz="900" b="1" dirty="0" err="1" smtClean="0"/>
                <a:t>aging</a:t>
              </a:r>
              <a:endParaRPr lang="en-US" sz="900" b="1" dirty="0"/>
            </a:p>
          </p:txBody>
        </p:sp>
        <p:sp>
          <p:nvSpPr>
            <p:cNvPr id="174" name="Ovál 173"/>
            <p:cNvSpPr/>
            <p:nvPr/>
          </p:nvSpPr>
          <p:spPr>
            <a:xfrm>
              <a:off x="2598509" y="1271737"/>
              <a:ext cx="565048" cy="527120"/>
            </a:xfrm>
            <a:prstGeom prst="ellipse">
              <a:avLst/>
            </a:prstGeom>
            <a:ln w="254000"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smtClean="0"/>
                <a:t>Fe</a:t>
              </a:r>
              <a:r>
                <a:rPr lang="cs-CZ" sz="1200" baseline="30000" dirty="0" smtClean="0"/>
                <a:t>0</a:t>
              </a:r>
            </a:p>
          </p:txBody>
        </p:sp>
        <p:cxnSp>
          <p:nvCxnSpPr>
            <p:cNvPr id="175" name="Přímá spojnice se šipkou 174"/>
            <p:cNvCxnSpPr/>
            <p:nvPr/>
          </p:nvCxnSpPr>
          <p:spPr>
            <a:xfrm flipH="1" flipV="1">
              <a:off x="1655834" y="1442578"/>
              <a:ext cx="632684" cy="546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6" name="Ovál 175"/>
            <p:cNvSpPr/>
            <p:nvPr/>
          </p:nvSpPr>
          <p:spPr>
            <a:xfrm>
              <a:off x="730919" y="1241376"/>
              <a:ext cx="553762" cy="5271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0"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 baseline="30000" dirty="0" smtClean="0"/>
            </a:p>
          </p:txBody>
        </p:sp>
        <p:sp>
          <p:nvSpPr>
            <p:cNvPr id="19" name="Ovál 18"/>
            <p:cNvSpPr/>
            <p:nvPr/>
          </p:nvSpPr>
          <p:spPr>
            <a:xfrm>
              <a:off x="1185313" y="1875347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8" name="Ovál 187"/>
            <p:cNvSpPr/>
            <p:nvPr/>
          </p:nvSpPr>
          <p:spPr>
            <a:xfrm>
              <a:off x="1180519" y="1948972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9" name="Ovál 188"/>
            <p:cNvSpPr/>
            <p:nvPr/>
          </p:nvSpPr>
          <p:spPr>
            <a:xfrm>
              <a:off x="1243304" y="1815320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1" name="Ovál 190"/>
            <p:cNvSpPr/>
            <p:nvPr/>
          </p:nvSpPr>
          <p:spPr>
            <a:xfrm>
              <a:off x="1105763" y="1987008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2" name="Ovál 191"/>
            <p:cNvSpPr/>
            <p:nvPr/>
          </p:nvSpPr>
          <p:spPr>
            <a:xfrm>
              <a:off x="1096547" y="1898046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3" name="Ovál 192"/>
            <p:cNvSpPr/>
            <p:nvPr/>
          </p:nvSpPr>
          <p:spPr>
            <a:xfrm>
              <a:off x="1225743" y="1891393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4" name="Ovál 193"/>
            <p:cNvSpPr/>
            <p:nvPr/>
          </p:nvSpPr>
          <p:spPr>
            <a:xfrm>
              <a:off x="1155656" y="2018351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5" name="Ovál 194"/>
            <p:cNvSpPr/>
            <p:nvPr/>
          </p:nvSpPr>
          <p:spPr>
            <a:xfrm>
              <a:off x="543657" y="1588677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6" name="Ovál 195"/>
            <p:cNvSpPr/>
            <p:nvPr/>
          </p:nvSpPr>
          <p:spPr>
            <a:xfrm>
              <a:off x="524021" y="1504936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Ovál 196"/>
            <p:cNvSpPr/>
            <p:nvPr/>
          </p:nvSpPr>
          <p:spPr>
            <a:xfrm>
              <a:off x="577688" y="1680254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3" name="Ovál 202"/>
            <p:cNvSpPr/>
            <p:nvPr/>
          </p:nvSpPr>
          <p:spPr>
            <a:xfrm>
              <a:off x="451371" y="1538534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4" name="Ovál 203"/>
            <p:cNvSpPr/>
            <p:nvPr/>
          </p:nvSpPr>
          <p:spPr>
            <a:xfrm>
              <a:off x="451370" y="1626713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5" name="Ovál 204"/>
            <p:cNvSpPr/>
            <p:nvPr/>
          </p:nvSpPr>
          <p:spPr>
            <a:xfrm>
              <a:off x="1378978" y="1319148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6" name="Ovál 205"/>
            <p:cNvSpPr/>
            <p:nvPr/>
          </p:nvSpPr>
          <p:spPr>
            <a:xfrm>
              <a:off x="1388195" y="1402436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7" name="Ovál 206"/>
            <p:cNvSpPr/>
            <p:nvPr/>
          </p:nvSpPr>
          <p:spPr>
            <a:xfrm>
              <a:off x="1433418" y="1497261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8" name="Ovál 207"/>
            <p:cNvSpPr/>
            <p:nvPr/>
          </p:nvSpPr>
          <p:spPr>
            <a:xfrm>
              <a:off x="1400895" y="1472356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9" name="Ovál 208"/>
            <p:cNvSpPr/>
            <p:nvPr/>
          </p:nvSpPr>
          <p:spPr>
            <a:xfrm>
              <a:off x="1478642" y="1357852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0" name="Ovál 209"/>
            <p:cNvSpPr/>
            <p:nvPr/>
          </p:nvSpPr>
          <p:spPr>
            <a:xfrm>
              <a:off x="667624" y="1203339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1" name="Ovál 210"/>
            <p:cNvSpPr/>
            <p:nvPr/>
          </p:nvSpPr>
          <p:spPr>
            <a:xfrm>
              <a:off x="622911" y="1128837"/>
              <a:ext cx="90447" cy="760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3" name="TextovéPole 172"/>
            <p:cNvSpPr txBox="1"/>
            <p:nvPr/>
          </p:nvSpPr>
          <p:spPr>
            <a:xfrm rot="469928">
              <a:off x="1410200" y="1164777"/>
              <a:ext cx="14202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b="1" dirty="0" err="1" smtClean="0"/>
                <a:t>Complete</a:t>
              </a:r>
              <a:r>
                <a:rPr lang="cs-CZ" sz="900" b="1" dirty="0" smtClean="0"/>
                <a:t> </a:t>
              </a:r>
              <a:r>
                <a:rPr lang="cs-CZ" sz="900" b="1" dirty="0" err="1" smtClean="0"/>
                <a:t>oxidation</a:t>
              </a:r>
              <a:endParaRPr lang="en-US" sz="900" b="1" dirty="0"/>
            </a:p>
          </p:txBody>
        </p:sp>
        <p:cxnSp>
          <p:nvCxnSpPr>
            <p:cNvPr id="280" name="Přímá spojnice 279"/>
            <p:cNvCxnSpPr/>
            <p:nvPr/>
          </p:nvCxnSpPr>
          <p:spPr>
            <a:xfrm flipH="1">
              <a:off x="4715400" y="4767622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1" name="Přímá spojnice 280"/>
            <p:cNvCxnSpPr/>
            <p:nvPr/>
          </p:nvCxnSpPr>
          <p:spPr>
            <a:xfrm flipH="1">
              <a:off x="4815714" y="4794644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2" name="Přímá spojnice 281"/>
            <p:cNvCxnSpPr/>
            <p:nvPr/>
          </p:nvCxnSpPr>
          <p:spPr>
            <a:xfrm flipH="1">
              <a:off x="4927209" y="4804916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3" name="Přímá spojnice 282"/>
            <p:cNvCxnSpPr/>
            <p:nvPr/>
          </p:nvCxnSpPr>
          <p:spPr>
            <a:xfrm flipH="1">
              <a:off x="5027186" y="4806104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4" name="Přímá spojnice 283"/>
            <p:cNvCxnSpPr/>
            <p:nvPr/>
          </p:nvCxnSpPr>
          <p:spPr>
            <a:xfrm flipH="1">
              <a:off x="5137763" y="4786760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0" name="Přímá spojnice 289"/>
            <p:cNvCxnSpPr/>
            <p:nvPr/>
          </p:nvCxnSpPr>
          <p:spPr>
            <a:xfrm flipH="1">
              <a:off x="5216489" y="4779082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1" name="Přímá spojnice 290"/>
            <p:cNvCxnSpPr/>
            <p:nvPr/>
          </p:nvCxnSpPr>
          <p:spPr>
            <a:xfrm flipH="1">
              <a:off x="5316803" y="4806104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2" name="Přímá spojnice 291"/>
            <p:cNvCxnSpPr/>
            <p:nvPr/>
          </p:nvCxnSpPr>
          <p:spPr>
            <a:xfrm flipH="1">
              <a:off x="5428298" y="4816376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3" name="Přímá spojnice 292"/>
            <p:cNvCxnSpPr/>
            <p:nvPr/>
          </p:nvCxnSpPr>
          <p:spPr>
            <a:xfrm flipH="1">
              <a:off x="5528275" y="4817564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4" name="Přímá spojnice 293"/>
            <p:cNvCxnSpPr/>
            <p:nvPr/>
          </p:nvCxnSpPr>
          <p:spPr>
            <a:xfrm flipH="1">
              <a:off x="5638852" y="4798220"/>
              <a:ext cx="49413" cy="25075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8" name="Přímá spojnice se šipkou 177"/>
            <p:cNvCxnSpPr/>
            <p:nvPr/>
          </p:nvCxnSpPr>
          <p:spPr>
            <a:xfrm flipH="1">
              <a:off x="2120325" y="2101624"/>
              <a:ext cx="637945" cy="8853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81" name="Picture 14" descr="C:\Users\semerj\Desktop\MDA final\fotky bakterek\komplet\BC\02_100x_Z3x.t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100" y="3724271"/>
              <a:ext cx="1056733" cy="1056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7" descr="C:\Users\semerj\Desktop\MDA final\fotky bakterek\komplet\EntB\02_100x_Z3x.t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84" y="5091282"/>
              <a:ext cx="1056615" cy="1056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0" name="TextovéPole 169"/>
            <p:cNvSpPr txBox="1"/>
            <p:nvPr/>
          </p:nvSpPr>
          <p:spPr>
            <a:xfrm>
              <a:off x="397128" y="3064667"/>
              <a:ext cx="2274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 err="1" smtClean="0">
                  <a:solidFill>
                    <a:srgbClr val="FF0000"/>
                  </a:solidFill>
                </a:rPr>
                <a:t>Interaction</a:t>
              </a:r>
              <a:r>
                <a:rPr lang="cs-CZ" sz="1400" b="1" dirty="0" smtClean="0">
                  <a:solidFill>
                    <a:srgbClr val="FF0000"/>
                  </a:solidFill>
                </a:rPr>
                <a:t> </a:t>
              </a:r>
              <a:r>
                <a:rPr lang="cs-CZ" sz="1400" b="1" dirty="0" err="1" smtClean="0">
                  <a:solidFill>
                    <a:srgbClr val="FF0000"/>
                  </a:solidFill>
                </a:rPr>
                <a:t>of</a:t>
              </a:r>
              <a:r>
                <a:rPr lang="cs-CZ" sz="1400" b="1" dirty="0" smtClean="0">
                  <a:solidFill>
                    <a:srgbClr val="FF0000"/>
                  </a:solidFill>
                </a:rPr>
                <a:t> nZVI </a:t>
              </a:r>
              <a:r>
                <a:rPr lang="cs-CZ" sz="1400" b="1" dirty="0" err="1" smtClean="0">
                  <a:solidFill>
                    <a:srgbClr val="FF0000"/>
                  </a:solidFill>
                </a:rPr>
                <a:t>with</a:t>
              </a:r>
              <a:r>
                <a:rPr lang="cs-CZ" sz="1400" b="1" dirty="0" smtClean="0">
                  <a:solidFill>
                    <a:srgbClr val="FF0000"/>
                  </a:solidFill>
                </a:rPr>
                <a:t> </a:t>
              </a:r>
              <a:r>
                <a:rPr lang="cs-CZ" sz="1400" b="1" dirty="0" err="1" smtClean="0">
                  <a:solidFill>
                    <a:srgbClr val="FF0000"/>
                  </a:solidFill>
                </a:rPr>
                <a:t>microorganisms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pic>
          <p:nvPicPr>
            <p:cNvPr id="179" name="Picture 11" descr="http://www.myko.cz/files/mykoatlas/0066/2012/0066-2012-0000-0098p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33" y="4885851"/>
              <a:ext cx="1386700" cy="110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13" descr="Výsledek obrázku pro desmodesmus ccala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5" y="3748501"/>
              <a:ext cx="1507263" cy="129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best-env.com/wp-content/uploads/2012/10/Geoprobe_1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996" y="1229444"/>
              <a:ext cx="1008112" cy="794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7" name="Přímá spojnice se šipkou 186"/>
            <p:cNvCxnSpPr/>
            <p:nvPr/>
          </p:nvCxnSpPr>
          <p:spPr>
            <a:xfrm>
              <a:off x="1534132" y="2056387"/>
              <a:ext cx="1" cy="8920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32" name="Picture 8" descr="Výsledek obrázku pro application of nZVI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099" y="1383815"/>
              <a:ext cx="1149558" cy="86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7" name="Obdélník 226"/>
            <p:cNvSpPr/>
            <p:nvPr/>
          </p:nvSpPr>
          <p:spPr>
            <a:xfrm>
              <a:off x="793659" y="6147575"/>
              <a:ext cx="79423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Semerád, J, &amp; Cajthaml, T 2016, 'Ecotoxicity and </a:t>
              </a:r>
              <a:r>
                <a:rPr lang="cs-CZ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environmental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cs-CZ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safety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cs-CZ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related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to </a:t>
              </a:r>
              <a:r>
                <a:rPr lang="cs-CZ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nano-scale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zerovalent iron </a:t>
              </a:r>
              <a:r>
                <a:rPr lang="cs-CZ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remediation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cs-CZ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applications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', </a:t>
              </a:r>
              <a:r>
                <a:rPr lang="cs-CZ" sz="11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Applied</a:t>
              </a:r>
              <a:r>
                <a:rPr lang="cs-CZ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cs-CZ" sz="11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Microbiology</a:t>
              </a:r>
              <a:r>
                <a:rPr lang="cs-CZ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And Biotechnology</a:t>
              </a:r>
              <a:r>
                <a:rPr lang="cs-CZ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</a:t>
              </a:r>
              <a:r>
                <a:rPr lang="cs-CZ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ISSN: </a:t>
              </a:r>
              <a:r>
                <a:rPr lang="cs-CZ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1432-0614</a:t>
              </a:r>
              <a:endParaRPr lang="cs-CZ" sz="1100" b="1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cxnSp>
        <p:nvCxnSpPr>
          <p:cNvPr id="228" name="Přímá spojnice se šipkou 227"/>
          <p:cNvCxnSpPr/>
          <p:nvPr/>
        </p:nvCxnSpPr>
        <p:spPr>
          <a:xfrm flipH="1" flipV="1">
            <a:off x="1564232" y="178886"/>
            <a:ext cx="3979007" cy="355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9" name="TextovéPole 228"/>
          <p:cNvSpPr txBox="1"/>
          <p:nvPr/>
        </p:nvSpPr>
        <p:spPr>
          <a:xfrm rot="308581">
            <a:off x="3333607" y="150158"/>
            <a:ext cx="1433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 err="1" smtClean="0"/>
              <a:t>Time</a:t>
            </a:r>
            <a:endParaRPr lang="en-US" sz="9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317912" y="72929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Real </a:t>
            </a:r>
            <a:r>
              <a:rPr lang="cs-CZ" b="1" dirty="0" err="1" smtClean="0"/>
              <a:t>concentrations</a:t>
            </a:r>
            <a:r>
              <a:rPr lang="cs-CZ" b="1" dirty="0" smtClean="0"/>
              <a:t> </a:t>
            </a:r>
            <a:r>
              <a:rPr lang="cs-CZ" b="1" dirty="0" err="1" smtClean="0"/>
              <a:t>used</a:t>
            </a:r>
            <a:r>
              <a:rPr lang="cs-CZ" b="1" dirty="0" smtClean="0"/>
              <a:t> in </a:t>
            </a:r>
            <a:r>
              <a:rPr lang="cs-CZ" b="1" dirty="0" err="1" smtClean="0"/>
              <a:t>practice</a:t>
            </a:r>
            <a:r>
              <a:rPr lang="cs-CZ" b="1" dirty="0" smtClean="0"/>
              <a:t> (up to 10 g/L)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306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6" descr="IMG_22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040188"/>
            <a:ext cx="366236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Obdélník 7"/>
          <p:cNvSpPr>
            <a:spLocks noChangeArrowheads="1"/>
          </p:cNvSpPr>
          <p:nvPr/>
        </p:nvSpPr>
        <p:spPr bwMode="auto">
          <a:xfrm>
            <a:off x="203200" y="2833688"/>
            <a:ext cx="372586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lnSpc>
                <a:spcPct val="11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en-US" altLang="en-US" sz="18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Phase I: </a:t>
            </a:r>
            <a:r>
              <a:rPr lang="en-US" altLang="en-US" sz="1800" i="1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In-situ</a:t>
            </a:r>
            <a:r>
              <a:rPr lang="en-US" altLang="en-US" sz="18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 chemical  reduction by nZVI (2 injection campaigns 20 kg nZVI each by direct push)</a:t>
            </a:r>
            <a:endParaRPr lang="en-US" altLang="en-US" sz="1800">
              <a:solidFill>
                <a:srgbClr val="00218C"/>
              </a:solidFill>
              <a:latin typeface="Calibri" pitchFamily="34" charset="0"/>
            </a:endParaRPr>
          </a:p>
        </p:txBody>
      </p:sp>
      <p:sp>
        <p:nvSpPr>
          <p:cNvPr id="47108" name="Obdélník 7"/>
          <p:cNvSpPr>
            <a:spLocks noChangeArrowheads="1"/>
          </p:cNvSpPr>
          <p:nvPr/>
        </p:nvSpPr>
        <p:spPr bwMode="auto">
          <a:xfrm>
            <a:off x="4067175" y="2797175"/>
            <a:ext cx="485616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lnSpc>
                <a:spcPct val="110000"/>
              </a:lnSpc>
              <a:spcAft>
                <a:spcPts val="1200"/>
              </a:spcAft>
              <a:buClr>
                <a:srgbClr val="FFFFFF"/>
              </a:buClr>
            </a:pPr>
            <a:r>
              <a:rPr lang="en-US" altLang="en-US" sz="18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Phase II: Bioreduction stimulated by organic substrate (8 m</a:t>
            </a:r>
            <a:r>
              <a:rPr lang="en-US" altLang="en-US" sz="1800" baseline="300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lang="en-US" altLang="en-US" sz="18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 of whey)</a:t>
            </a:r>
            <a:endParaRPr lang="en-US" altLang="en-US" sz="1800">
              <a:solidFill>
                <a:srgbClr val="00218C"/>
              </a:solidFill>
              <a:latin typeface="Calibri" pitchFamily="34" charset="0"/>
            </a:endParaRPr>
          </a:p>
        </p:txBody>
      </p:sp>
      <p:grpSp>
        <p:nvGrpSpPr>
          <p:cNvPr id="47109" name="Skupina 28"/>
          <p:cNvGrpSpPr>
            <a:grpSpLocks/>
          </p:cNvGrpSpPr>
          <p:nvPr/>
        </p:nvGrpSpPr>
        <p:grpSpPr bwMode="auto">
          <a:xfrm>
            <a:off x="4238625" y="3871913"/>
            <a:ext cx="4373563" cy="2911475"/>
            <a:chOff x="1908175" y="2133600"/>
            <a:chExt cx="5689600" cy="4265613"/>
          </a:xfrm>
        </p:grpSpPr>
        <p:pic>
          <p:nvPicPr>
            <p:cNvPr id="47114" name="Obrázek 7" descr="IMG_275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2133600"/>
              <a:ext cx="5689600" cy="426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15" name="Skupina 27"/>
            <p:cNvGrpSpPr>
              <a:grpSpLocks/>
            </p:cNvGrpSpPr>
            <p:nvPr/>
          </p:nvGrpSpPr>
          <p:grpSpPr bwMode="auto">
            <a:xfrm>
              <a:off x="2268538" y="2781300"/>
              <a:ext cx="4698319" cy="2291437"/>
              <a:chOff x="2268538" y="2781300"/>
              <a:chExt cx="4698319" cy="2291437"/>
            </a:xfrm>
          </p:grpSpPr>
          <p:cxnSp>
            <p:nvCxnSpPr>
              <p:cNvPr id="8" name="Přímá spojovací šipka 7"/>
              <p:cNvCxnSpPr/>
              <p:nvPr/>
            </p:nvCxnSpPr>
            <p:spPr>
              <a:xfrm flipH="1">
                <a:off x="4859333" y="3498874"/>
                <a:ext cx="287061" cy="7442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17" name="Obdélník 8"/>
              <p:cNvSpPr>
                <a:spLocks noChangeArrowheads="1"/>
              </p:cNvSpPr>
              <p:nvPr/>
            </p:nvSpPr>
            <p:spPr bwMode="auto">
              <a:xfrm>
                <a:off x="5510894" y="4006034"/>
                <a:ext cx="842600" cy="492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MV-4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" name="Vývojový diagram: nebo 10"/>
              <p:cNvSpPr/>
              <p:nvPr/>
            </p:nvSpPr>
            <p:spPr>
              <a:xfrm>
                <a:off x="4642487" y="4005910"/>
                <a:ext cx="216846" cy="69776"/>
              </a:xfrm>
              <a:prstGeom prst="flowChartOr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47119" name="Obdélník 13"/>
              <p:cNvSpPr>
                <a:spLocks noChangeArrowheads="1"/>
              </p:cNvSpPr>
              <p:nvPr/>
            </p:nvSpPr>
            <p:spPr bwMode="auto">
              <a:xfrm>
                <a:off x="4643512" y="4078077"/>
                <a:ext cx="842600" cy="492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MV-3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Vývojový diagram: nebo 14"/>
              <p:cNvSpPr/>
              <p:nvPr/>
            </p:nvSpPr>
            <p:spPr>
              <a:xfrm>
                <a:off x="3779237" y="4005910"/>
                <a:ext cx="214780" cy="69776"/>
              </a:xfrm>
              <a:prstGeom prst="flowChartOr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47121" name="Obdélník 15"/>
              <p:cNvSpPr>
                <a:spLocks noChangeArrowheads="1"/>
              </p:cNvSpPr>
              <p:nvPr/>
            </p:nvSpPr>
            <p:spPr bwMode="auto">
              <a:xfrm>
                <a:off x="3707979" y="4078077"/>
                <a:ext cx="842600" cy="492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MV-2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7122" name="Obdélník 16"/>
              <p:cNvSpPr>
                <a:spLocks noChangeArrowheads="1"/>
              </p:cNvSpPr>
              <p:nvPr/>
            </p:nvSpPr>
            <p:spPr bwMode="auto">
              <a:xfrm>
                <a:off x="5217637" y="3355321"/>
                <a:ext cx="698036" cy="492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IN-2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18" name="Přímá spojovací šipka 17"/>
              <p:cNvCxnSpPr/>
              <p:nvPr/>
            </p:nvCxnSpPr>
            <p:spPr>
              <a:xfrm flipH="1">
                <a:off x="3058487" y="3573301"/>
                <a:ext cx="289127" cy="72102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24" name="Obdélník 18"/>
              <p:cNvSpPr>
                <a:spLocks noChangeArrowheads="1"/>
              </p:cNvSpPr>
              <p:nvPr/>
            </p:nvSpPr>
            <p:spPr bwMode="auto">
              <a:xfrm>
                <a:off x="3418852" y="3427364"/>
                <a:ext cx="698036" cy="492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IN-1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1" name="Přímá spojovací šipka 20"/>
              <p:cNvCxnSpPr/>
              <p:nvPr/>
            </p:nvCxnSpPr>
            <p:spPr>
              <a:xfrm flipH="1">
                <a:off x="3779237" y="3140693"/>
                <a:ext cx="70216" cy="216305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26" name="Obdélník 22"/>
              <p:cNvSpPr>
                <a:spLocks noChangeArrowheads="1"/>
              </p:cNvSpPr>
              <p:nvPr/>
            </p:nvSpPr>
            <p:spPr bwMode="auto">
              <a:xfrm>
                <a:off x="3635697" y="2781300"/>
                <a:ext cx="842600" cy="492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MV-1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4" name="Vývojový diagram: nebo 23"/>
              <p:cNvSpPr/>
              <p:nvPr/>
            </p:nvSpPr>
            <p:spPr>
              <a:xfrm rot="60000">
                <a:off x="5507802" y="3933809"/>
                <a:ext cx="214780" cy="72101"/>
              </a:xfrm>
              <a:prstGeom prst="flowChartOr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47128" name="Obdélník 24"/>
              <p:cNvSpPr>
                <a:spLocks noChangeArrowheads="1"/>
              </p:cNvSpPr>
              <p:nvPr/>
            </p:nvSpPr>
            <p:spPr bwMode="auto">
              <a:xfrm>
                <a:off x="2268538" y="4580055"/>
                <a:ext cx="747601" cy="492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>
                    <a:solidFill>
                      <a:srgbClr val="FF0000"/>
                    </a:solidFill>
                    <a:latin typeface="Calibri" pitchFamily="34" charset="0"/>
                  </a:rPr>
                  <a:t>HS-1</a:t>
                </a:r>
                <a:endParaRPr lang="en-US" altLang="en-US" b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6" name="Přímá spojovací šipka 25"/>
              <p:cNvCxnSpPr/>
              <p:nvPr/>
            </p:nvCxnSpPr>
            <p:spPr>
              <a:xfrm>
                <a:off x="2841641" y="4799026"/>
                <a:ext cx="289127" cy="6977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Plus 29"/>
              <p:cNvSpPr/>
              <p:nvPr/>
            </p:nvSpPr>
            <p:spPr>
              <a:xfrm>
                <a:off x="3562393" y="3715179"/>
                <a:ext cx="216844" cy="146528"/>
              </a:xfrm>
              <a:prstGeom prst="mathPlus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31" name="Plus 30"/>
              <p:cNvSpPr/>
              <p:nvPr/>
            </p:nvSpPr>
            <p:spPr>
              <a:xfrm>
                <a:off x="4283144" y="3715179"/>
                <a:ext cx="216846" cy="146528"/>
              </a:xfrm>
              <a:prstGeom prst="mathPlus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32" name="Plus 31"/>
              <p:cNvSpPr/>
              <p:nvPr/>
            </p:nvSpPr>
            <p:spPr>
              <a:xfrm>
                <a:off x="5076177" y="3715179"/>
                <a:ext cx="214780" cy="146528"/>
              </a:xfrm>
              <a:prstGeom prst="mathPlus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27" name="Volný tvar 26"/>
              <p:cNvSpPr/>
              <p:nvPr/>
            </p:nvSpPr>
            <p:spPr>
              <a:xfrm>
                <a:off x="4948135" y="4485036"/>
                <a:ext cx="753795" cy="318642"/>
              </a:xfrm>
              <a:custGeom>
                <a:avLst/>
                <a:gdLst>
                  <a:gd name="connsiteX0" fmla="*/ 319315 w 754743"/>
                  <a:gd name="connsiteY0" fmla="*/ 0 h 319315"/>
                  <a:gd name="connsiteX1" fmla="*/ 0 w 754743"/>
                  <a:gd name="connsiteY1" fmla="*/ 29029 h 319315"/>
                  <a:gd name="connsiteX2" fmla="*/ 261258 w 754743"/>
                  <a:gd name="connsiteY2" fmla="*/ 246743 h 319315"/>
                  <a:gd name="connsiteX3" fmla="*/ 87086 w 754743"/>
                  <a:gd name="connsiteY3" fmla="*/ 261257 h 319315"/>
                  <a:gd name="connsiteX4" fmla="*/ 624115 w 754743"/>
                  <a:gd name="connsiteY4" fmla="*/ 319315 h 319315"/>
                  <a:gd name="connsiteX5" fmla="*/ 754743 w 754743"/>
                  <a:gd name="connsiteY5" fmla="*/ 159657 h 319315"/>
                  <a:gd name="connsiteX6" fmla="*/ 595086 w 754743"/>
                  <a:gd name="connsiteY6" fmla="*/ 203200 h 319315"/>
                  <a:gd name="connsiteX7" fmla="*/ 464458 w 754743"/>
                  <a:gd name="connsiteY7" fmla="*/ 130629 h 319315"/>
                  <a:gd name="connsiteX8" fmla="*/ 319315 w 754743"/>
                  <a:gd name="connsiteY8" fmla="*/ 0 h 319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4743" h="319315">
                    <a:moveTo>
                      <a:pt x="319315" y="0"/>
                    </a:moveTo>
                    <a:lnTo>
                      <a:pt x="0" y="29029"/>
                    </a:lnTo>
                    <a:lnTo>
                      <a:pt x="261258" y="246743"/>
                    </a:lnTo>
                    <a:lnTo>
                      <a:pt x="87086" y="261257"/>
                    </a:lnTo>
                    <a:lnTo>
                      <a:pt x="624115" y="319315"/>
                    </a:lnTo>
                    <a:lnTo>
                      <a:pt x="754743" y="159657"/>
                    </a:lnTo>
                    <a:lnTo>
                      <a:pt x="595086" y="203200"/>
                    </a:lnTo>
                    <a:lnTo>
                      <a:pt x="464458" y="130629"/>
                    </a:lnTo>
                    <a:lnTo>
                      <a:pt x="319315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defRPr/>
                </a:pPr>
                <a:endParaRPr lang="cs-CZ" sz="1800" b="0"/>
              </a:p>
            </p:txBody>
          </p:sp>
          <p:sp>
            <p:nvSpPr>
              <p:cNvPr id="47134" name="TextovéPole 27"/>
              <p:cNvSpPr txBox="1">
                <a:spLocks noChangeArrowheads="1"/>
              </p:cNvSpPr>
              <p:nvPr/>
            </p:nvSpPr>
            <p:spPr bwMode="auto">
              <a:xfrm>
                <a:off x="5651906" y="4291882"/>
                <a:ext cx="1314951" cy="53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r>
                  <a:rPr lang="en-US" altLang="en-US" sz="1800">
                    <a:solidFill>
                      <a:srgbClr val="0070C0"/>
                    </a:solidFill>
                    <a:latin typeface="Calibri" pitchFamily="34" charset="0"/>
                  </a:rPr>
                  <a:t>GW flow</a:t>
                </a:r>
              </a:p>
            </p:txBody>
          </p:sp>
        </p:grpSp>
      </p:grpSp>
      <p:pic>
        <p:nvPicPr>
          <p:cNvPr id="47110" name="Obrázek 33" descr="proudn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 t="24854" r="23759" b="23280"/>
          <a:stretch>
            <a:fillRect/>
          </a:stretch>
        </p:blipFill>
        <p:spPr bwMode="auto">
          <a:xfrm>
            <a:off x="7505700" y="3332163"/>
            <a:ext cx="16383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60" name="Rectangle 44"/>
          <p:cNvSpPr>
            <a:spLocks noChangeArrowheads="1"/>
          </p:cNvSpPr>
          <p:nvPr/>
        </p:nvSpPr>
        <p:spPr bwMode="auto">
          <a:xfrm>
            <a:off x="203200" y="1357313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pic>
        <p:nvPicPr>
          <p:cNvPr id="471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oxic Skull | made with GraphicDesignerToolbox. | Simon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86" y="2017587"/>
            <a:ext cx="432048" cy="432048"/>
          </a:xfrm>
          <a:prstGeom prst="rect">
            <a:avLst/>
          </a:prstGeom>
        </p:spPr>
      </p:pic>
      <p:pic>
        <p:nvPicPr>
          <p:cNvPr id="35" name="Picture 34" descr="Toxic Skull | made with GraphicDesignerToolbox. | Simon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08" y="2015955"/>
            <a:ext cx="432048" cy="432048"/>
          </a:xfrm>
          <a:prstGeom prst="rect">
            <a:avLst/>
          </a:prstGeom>
        </p:spPr>
      </p:pic>
      <p:pic>
        <p:nvPicPr>
          <p:cNvPr id="36" name="Picture 35" descr="Toxic Skull | made with GraphicDesignerToolbox. | Simon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26" y="2008141"/>
            <a:ext cx="432048" cy="432048"/>
          </a:xfrm>
          <a:prstGeom prst="rect">
            <a:avLst/>
          </a:prstGeom>
        </p:spPr>
      </p:pic>
      <p:pic>
        <p:nvPicPr>
          <p:cNvPr id="37" name="Picture 36" descr="Toxic Skull | made with GraphicDesignerToolbox. | Simon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81" y="2015955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sah 2"/>
          <p:cNvSpPr>
            <a:spLocks noGrp="1"/>
          </p:cNvSpPr>
          <p:nvPr>
            <p:ph idx="4294967295"/>
          </p:nvPr>
        </p:nvSpPr>
        <p:spPr bwMode="auto">
          <a:xfrm>
            <a:off x="0" y="1444625"/>
            <a:ext cx="9144000" cy="4537075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marL="0" indent="0" defTabSz="914400">
              <a:buFont typeface="Arial" pitchFamily="34" charset="0"/>
              <a:buNone/>
            </a:pPr>
            <a:r>
              <a:rPr lang="cs-CZ" altLang="en-US" sz="2400" b="1" dirty="0" smtClean="0">
                <a:solidFill>
                  <a:schemeClr val="accent2"/>
                </a:solidFill>
              </a:rPr>
              <a:t>MICRO</a:t>
            </a:r>
            <a:r>
              <a:rPr lang="en-GB" altLang="en-US" sz="2400" b="1" dirty="0" smtClean="0">
                <a:solidFill>
                  <a:schemeClr val="accent2"/>
                </a:solidFill>
              </a:rPr>
              <a:t>BIOLOGICAL REDUCTION</a:t>
            </a:r>
            <a:r>
              <a:rPr lang="cs-CZ" altLang="en-US" sz="2400" b="1" dirty="0" smtClean="0">
                <a:solidFill>
                  <a:schemeClr val="accent2"/>
                </a:solidFill>
              </a:rPr>
              <a:t> OF </a:t>
            </a:r>
            <a:r>
              <a:rPr lang="cs-CZ" altLang="en-US" sz="2400" b="1" dirty="0" err="1" smtClean="0">
                <a:solidFill>
                  <a:schemeClr val="accent2"/>
                </a:solidFill>
              </a:rPr>
              <a:t>Cr</a:t>
            </a:r>
            <a:r>
              <a:rPr lang="cs-CZ" altLang="en-US" sz="2400" b="1" dirty="0" smtClean="0">
                <a:solidFill>
                  <a:schemeClr val="accent2"/>
                </a:solidFill>
              </a:rPr>
              <a:t>(VI)</a:t>
            </a:r>
            <a:endParaRPr lang="en-GB" altLang="en-US" sz="2400" b="1" dirty="0" smtClean="0">
              <a:solidFill>
                <a:schemeClr val="accent2"/>
              </a:solidFill>
            </a:endParaRPr>
          </a:p>
          <a:p>
            <a:pPr marL="0" indent="0" defTabSz="914400">
              <a:lnSpc>
                <a:spcPct val="120000"/>
              </a:lnSpc>
            </a:pPr>
            <a:r>
              <a:rPr lang="en-GB" altLang="en-US" sz="1800" b="1" dirty="0" smtClean="0">
                <a:solidFill>
                  <a:srgbClr val="00218C"/>
                </a:solidFill>
              </a:rPr>
              <a:t>Aerobic </a:t>
            </a:r>
            <a:r>
              <a:rPr lang="cs-CZ" altLang="en-US" sz="1800" b="1" dirty="0" err="1" smtClean="0">
                <a:solidFill>
                  <a:srgbClr val="00218C"/>
                </a:solidFill>
              </a:rPr>
              <a:t>reduction</a:t>
            </a:r>
            <a:r>
              <a:rPr lang="en-GB" altLang="en-US" sz="1800" b="1" dirty="0" smtClean="0">
                <a:solidFill>
                  <a:srgbClr val="00218C"/>
                </a:solidFill>
              </a:rPr>
              <a:t>:</a:t>
            </a:r>
          </a:p>
          <a:p>
            <a:pPr marL="0" indent="0" defTabSz="914400">
              <a:lnSpc>
                <a:spcPct val="120000"/>
              </a:lnSpc>
              <a:buFont typeface="Arial" pitchFamily="34" charset="0"/>
              <a:buNone/>
            </a:pPr>
            <a:r>
              <a:rPr lang="cs-CZ" altLang="en-US" sz="1800" b="1" dirty="0" smtClean="0">
                <a:solidFill>
                  <a:srgbClr val="00218C"/>
                </a:solidFill>
              </a:rPr>
              <a:t>    </a:t>
            </a:r>
            <a:r>
              <a:rPr lang="en-GB" altLang="en-US" sz="1800" dirty="0" smtClean="0">
                <a:solidFill>
                  <a:srgbClr val="00218C"/>
                </a:solidFill>
              </a:rPr>
              <a:t>electron donor (reduced) + Cr(VI) (electron acceptor oxidized) + oxygen +bacteria =  Cr(III)(electron acceptor reduced) + CO</a:t>
            </a:r>
            <a:r>
              <a:rPr lang="en-GB" altLang="en-US" sz="1800" baseline="-25000" dirty="0" smtClean="0">
                <a:solidFill>
                  <a:srgbClr val="00218C"/>
                </a:solidFill>
              </a:rPr>
              <a:t>2</a:t>
            </a:r>
            <a:r>
              <a:rPr lang="en-GB" altLang="en-US" sz="1800" dirty="0" smtClean="0">
                <a:solidFill>
                  <a:srgbClr val="00218C"/>
                </a:solidFill>
              </a:rPr>
              <a:t>(electron donor oxidized) + H</a:t>
            </a:r>
            <a:r>
              <a:rPr lang="en-GB" altLang="en-US" sz="1800" baseline="-25000" dirty="0" smtClean="0">
                <a:solidFill>
                  <a:srgbClr val="00218C"/>
                </a:solidFill>
              </a:rPr>
              <a:t>2</a:t>
            </a:r>
            <a:r>
              <a:rPr lang="en-GB" altLang="en-US" sz="1800" dirty="0" smtClean="0">
                <a:solidFill>
                  <a:srgbClr val="00218C"/>
                </a:solidFill>
              </a:rPr>
              <a:t>O</a:t>
            </a:r>
          </a:p>
          <a:p>
            <a:pPr marL="0" indent="0" defTabSz="914400">
              <a:lnSpc>
                <a:spcPct val="120000"/>
              </a:lnSpc>
              <a:buFont typeface="Arial" pitchFamily="34" charset="0"/>
              <a:buNone/>
            </a:pPr>
            <a:r>
              <a:rPr lang="en-GB" altLang="en-US" sz="1800" b="1" dirty="0" smtClean="0">
                <a:solidFill>
                  <a:srgbClr val="00218C"/>
                </a:solidFill>
              </a:rPr>
              <a:t> </a:t>
            </a:r>
          </a:p>
          <a:p>
            <a:pPr marL="0" indent="0" defTabSz="914400">
              <a:lnSpc>
                <a:spcPct val="120000"/>
              </a:lnSpc>
            </a:pPr>
            <a:r>
              <a:rPr lang="en-GB" altLang="en-US" sz="1800" b="1" dirty="0" smtClean="0">
                <a:solidFill>
                  <a:srgbClr val="00218C"/>
                </a:solidFill>
              </a:rPr>
              <a:t>Anaerobic respiration:</a:t>
            </a:r>
          </a:p>
          <a:p>
            <a:pPr marL="0" indent="0" defTabSz="914400">
              <a:lnSpc>
                <a:spcPct val="120000"/>
              </a:lnSpc>
              <a:buFont typeface="Arial" pitchFamily="34" charset="0"/>
              <a:buNone/>
            </a:pPr>
            <a:r>
              <a:rPr lang="cs-CZ" altLang="en-US" sz="1800" b="1" dirty="0" smtClean="0">
                <a:solidFill>
                  <a:srgbClr val="00218C"/>
                </a:solidFill>
              </a:rPr>
              <a:t>   </a:t>
            </a:r>
            <a:r>
              <a:rPr lang="en-GB" altLang="en-US" sz="1800" dirty="0" smtClean="0">
                <a:solidFill>
                  <a:srgbClr val="00218C"/>
                </a:solidFill>
              </a:rPr>
              <a:t>electron donor (reduced) + Cr(VI) (electron acceptor oxidized) + bacteria = Cr(III)(electron acceptor reduced) + CO</a:t>
            </a:r>
            <a:r>
              <a:rPr lang="en-GB" altLang="en-US" sz="1800" baseline="-25000" dirty="0" smtClean="0">
                <a:solidFill>
                  <a:srgbClr val="00218C"/>
                </a:solidFill>
              </a:rPr>
              <a:t>2</a:t>
            </a:r>
            <a:r>
              <a:rPr lang="en-GB" altLang="en-US" sz="1800" dirty="0" smtClean="0">
                <a:solidFill>
                  <a:srgbClr val="00218C"/>
                </a:solidFill>
              </a:rPr>
              <a:t>(electron donor oxidized) + CH</a:t>
            </a:r>
            <a:r>
              <a:rPr lang="en-GB" altLang="en-US" sz="1800" baseline="-25000" dirty="0" smtClean="0">
                <a:solidFill>
                  <a:srgbClr val="00218C"/>
                </a:solidFill>
              </a:rPr>
              <a:t>4</a:t>
            </a:r>
            <a:endParaRPr lang="cs-CZ" altLang="en-US" sz="1800" baseline="-25000" dirty="0" smtClean="0">
              <a:solidFill>
                <a:srgbClr val="00218C"/>
              </a:solidFill>
            </a:endParaRPr>
          </a:p>
          <a:p>
            <a:pPr marL="0" indent="0" defTabSz="914400">
              <a:lnSpc>
                <a:spcPct val="120000"/>
              </a:lnSpc>
              <a:buFont typeface="Arial" pitchFamily="34" charset="0"/>
              <a:buNone/>
            </a:pPr>
            <a:r>
              <a:rPr lang="cs-CZ" altLang="en-US" sz="1800" dirty="0" smtClean="0">
                <a:solidFill>
                  <a:srgbClr val="00218C"/>
                </a:solidFill>
              </a:rPr>
              <a:t>   </a:t>
            </a:r>
            <a:r>
              <a:rPr lang="en-GB" altLang="en-US" sz="1800" dirty="0" smtClean="0">
                <a:solidFill>
                  <a:srgbClr val="00218C"/>
                </a:solidFill>
              </a:rPr>
              <a:t>Electron donors: „natural“ organic substrates (</a:t>
            </a:r>
            <a:r>
              <a:rPr lang="en-GB" altLang="en-US" sz="1800" dirty="0" err="1" smtClean="0">
                <a:solidFill>
                  <a:srgbClr val="00218C"/>
                </a:solidFill>
              </a:rPr>
              <a:t>humic</a:t>
            </a:r>
            <a:r>
              <a:rPr lang="en-GB" altLang="en-US" sz="1800" dirty="0" smtClean="0">
                <a:solidFill>
                  <a:srgbClr val="00218C"/>
                </a:solidFill>
              </a:rPr>
              <a:t> and </a:t>
            </a:r>
            <a:r>
              <a:rPr lang="en-GB" altLang="en-US" sz="1800" dirty="0" err="1" smtClean="0">
                <a:solidFill>
                  <a:srgbClr val="00218C"/>
                </a:solidFill>
              </a:rPr>
              <a:t>ful</a:t>
            </a:r>
            <a:r>
              <a:rPr lang="cs-CZ" altLang="en-US" sz="1800" dirty="0" err="1" smtClean="0">
                <a:solidFill>
                  <a:srgbClr val="00218C"/>
                </a:solidFill>
              </a:rPr>
              <a:t>vic</a:t>
            </a:r>
            <a:r>
              <a:rPr lang="cs-CZ" altLang="en-US" sz="1800" dirty="0" smtClean="0">
                <a:solidFill>
                  <a:srgbClr val="00218C"/>
                </a:solidFill>
              </a:rPr>
              <a:t> </a:t>
            </a:r>
            <a:r>
              <a:rPr lang="en-GB" altLang="en-US" sz="1800" dirty="0" smtClean="0">
                <a:solidFill>
                  <a:srgbClr val="00218C"/>
                </a:solidFill>
              </a:rPr>
              <a:t>acids) or „artificial“ (e.g. ethanol, glucose, whey, glycerol, lactate, butyrate,...)</a:t>
            </a:r>
          </a:p>
          <a:p>
            <a:pPr marL="0" indent="0" defTabSz="914400">
              <a:lnSpc>
                <a:spcPct val="120000"/>
              </a:lnSpc>
            </a:pPr>
            <a:endParaRPr lang="en-GB" altLang="en-US" sz="1800" dirty="0" smtClean="0">
              <a:solidFill>
                <a:srgbClr val="00218C"/>
              </a:solidFill>
            </a:endParaRPr>
          </a:p>
          <a:p>
            <a:pPr marL="0" indent="0" defTabSz="914400">
              <a:lnSpc>
                <a:spcPct val="120000"/>
              </a:lnSpc>
            </a:pPr>
            <a:r>
              <a:rPr lang="en-GB" altLang="en-US" sz="1800" b="1" dirty="0" smtClean="0">
                <a:solidFill>
                  <a:srgbClr val="00218C"/>
                </a:solidFill>
              </a:rPr>
              <a:t>Indirect reduction</a:t>
            </a:r>
            <a:r>
              <a:rPr lang="cs-CZ" altLang="en-US" sz="1800" b="1" dirty="0" smtClean="0">
                <a:solidFill>
                  <a:srgbClr val="00218C"/>
                </a:solidFill>
              </a:rPr>
              <a:t>:</a:t>
            </a:r>
          </a:p>
          <a:p>
            <a:pPr marL="0" indent="0" defTabSz="914400">
              <a:lnSpc>
                <a:spcPct val="120000"/>
              </a:lnSpc>
              <a:buFont typeface="Arial" pitchFamily="34" charset="0"/>
              <a:buNone/>
            </a:pPr>
            <a:r>
              <a:rPr lang="cs-CZ" altLang="en-US" sz="1800" b="1" dirty="0" smtClean="0">
                <a:solidFill>
                  <a:srgbClr val="00218C"/>
                </a:solidFill>
              </a:rPr>
              <a:t>    </a:t>
            </a:r>
            <a:r>
              <a:rPr lang="en-GB" altLang="en-US" sz="1800" dirty="0" smtClean="0">
                <a:solidFill>
                  <a:srgbClr val="00218C"/>
                </a:solidFill>
              </a:rPr>
              <a:t>Cr(VI) by </a:t>
            </a:r>
            <a:r>
              <a:rPr lang="cs-CZ" altLang="en-US" sz="1800" dirty="0" err="1" smtClean="0">
                <a:solidFill>
                  <a:srgbClr val="00218C"/>
                </a:solidFill>
              </a:rPr>
              <a:t>Fe</a:t>
            </a:r>
            <a:r>
              <a:rPr lang="cs-CZ" altLang="en-US" sz="1800" dirty="0" smtClean="0">
                <a:solidFill>
                  <a:srgbClr val="00218C"/>
                </a:solidFill>
              </a:rPr>
              <a:t>(II) </a:t>
            </a:r>
            <a:r>
              <a:rPr lang="cs-CZ" altLang="en-US" sz="1800" dirty="0" err="1" smtClean="0">
                <a:solidFill>
                  <a:srgbClr val="00218C"/>
                </a:solidFill>
              </a:rPr>
              <a:t>or</a:t>
            </a:r>
            <a:r>
              <a:rPr lang="cs-CZ" altLang="en-US" sz="1800" dirty="0" smtClean="0">
                <a:solidFill>
                  <a:srgbClr val="00218C"/>
                </a:solidFill>
              </a:rPr>
              <a:t> </a:t>
            </a:r>
            <a:r>
              <a:rPr lang="en-GB" altLang="en-US" sz="1800" dirty="0" smtClean="0">
                <a:solidFill>
                  <a:srgbClr val="00218C"/>
                </a:solidFill>
              </a:rPr>
              <a:t>H</a:t>
            </a:r>
            <a:r>
              <a:rPr lang="en-GB" altLang="en-US" sz="1800" baseline="-25000" dirty="0" smtClean="0">
                <a:solidFill>
                  <a:srgbClr val="00218C"/>
                </a:solidFill>
              </a:rPr>
              <a:t>2</a:t>
            </a:r>
            <a:r>
              <a:rPr lang="en-GB" altLang="en-US" sz="1800" dirty="0" smtClean="0">
                <a:solidFill>
                  <a:srgbClr val="00218C"/>
                </a:solidFill>
              </a:rPr>
              <a:t>S, originating by metabolism of </a:t>
            </a:r>
            <a:r>
              <a:rPr lang="cs-CZ" altLang="en-US" sz="1800" dirty="0" smtClean="0">
                <a:solidFill>
                  <a:srgbClr val="00218C"/>
                </a:solidFill>
              </a:rPr>
              <a:t>iron </a:t>
            </a:r>
            <a:r>
              <a:rPr lang="cs-CZ" altLang="en-US" sz="1800" dirty="0" err="1" smtClean="0">
                <a:solidFill>
                  <a:srgbClr val="00218C"/>
                </a:solidFill>
              </a:rPr>
              <a:t>reducing</a:t>
            </a:r>
            <a:r>
              <a:rPr lang="cs-CZ" altLang="en-US" sz="1800" dirty="0" smtClean="0">
                <a:solidFill>
                  <a:srgbClr val="00218C"/>
                </a:solidFill>
              </a:rPr>
              <a:t> </a:t>
            </a:r>
            <a:r>
              <a:rPr lang="cs-CZ" altLang="en-US" sz="1800" dirty="0" err="1" smtClean="0">
                <a:solidFill>
                  <a:srgbClr val="00218C"/>
                </a:solidFill>
              </a:rPr>
              <a:t>bacteria</a:t>
            </a:r>
            <a:r>
              <a:rPr lang="cs-CZ" altLang="en-US" sz="1800" dirty="0" smtClean="0">
                <a:solidFill>
                  <a:srgbClr val="00218C"/>
                </a:solidFill>
              </a:rPr>
              <a:t> (IRB) and </a:t>
            </a:r>
            <a:r>
              <a:rPr lang="en-GB" altLang="en-US" sz="1800" dirty="0" err="1" smtClean="0">
                <a:solidFill>
                  <a:srgbClr val="00218C"/>
                </a:solidFill>
              </a:rPr>
              <a:t>sulfate</a:t>
            </a:r>
            <a:r>
              <a:rPr lang="en-GB" altLang="en-US" sz="1800" dirty="0" smtClean="0">
                <a:solidFill>
                  <a:srgbClr val="00218C"/>
                </a:solidFill>
              </a:rPr>
              <a:t> reducing bacteria</a:t>
            </a:r>
            <a:r>
              <a:rPr lang="cs-CZ" altLang="en-US" sz="1800" dirty="0" smtClean="0">
                <a:solidFill>
                  <a:srgbClr val="00218C"/>
                </a:solidFill>
              </a:rPr>
              <a:t> (SRB)</a:t>
            </a:r>
            <a:endParaRPr lang="en-GB" altLang="en-US" sz="1800" dirty="0" smtClean="0">
              <a:solidFill>
                <a:srgbClr val="00218C"/>
              </a:solidFill>
            </a:endParaRPr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miley Face 1"/>
          <p:cNvSpPr/>
          <p:nvPr/>
        </p:nvSpPr>
        <p:spPr>
          <a:xfrm>
            <a:off x="7740352" y="2420888"/>
            <a:ext cx="360040" cy="288032"/>
          </a:xfrm>
          <a:prstGeom prst="smileyFac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4" name="Picture 3" descr="Toxic Skull | made with GraphicDesignerToolbox. | Simon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66024"/>
            <a:ext cx="432048" cy="432048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>
          <a:xfrm>
            <a:off x="6948264" y="3569146"/>
            <a:ext cx="360040" cy="288032"/>
          </a:xfrm>
          <a:prstGeom prst="smileyFac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sah 2"/>
          <p:cNvSpPr>
            <a:spLocks/>
          </p:cNvSpPr>
          <p:nvPr/>
        </p:nvSpPr>
        <p:spPr bwMode="auto">
          <a:xfrm>
            <a:off x="323850" y="4175125"/>
            <a:ext cx="157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342900" indent="-3429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18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β-elimination</a:t>
            </a:r>
          </a:p>
        </p:txBody>
      </p:sp>
      <p:pic>
        <p:nvPicPr>
          <p:cNvPr id="46083" name="Obrázek 11" descr="F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r="5820" b="9509"/>
          <a:stretch>
            <a:fillRect/>
          </a:stretch>
        </p:blipFill>
        <p:spPr bwMode="auto">
          <a:xfrm>
            <a:off x="2700338" y="2649538"/>
            <a:ext cx="399097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Obrázek 4" descr="abiot_dechlor_graf_Bruce Hen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26900" r="10245" b="9052"/>
          <a:stretch>
            <a:fillRect/>
          </a:stretch>
        </p:blipFill>
        <p:spPr bwMode="auto">
          <a:xfrm>
            <a:off x="395288" y="5092700"/>
            <a:ext cx="265271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ovací šipka 11"/>
          <p:cNvCxnSpPr>
            <a:stCxn id="46089" idx="3"/>
          </p:cNvCxnSpPr>
          <p:nvPr/>
        </p:nvCxnSpPr>
        <p:spPr>
          <a:xfrm flipV="1">
            <a:off x="2794000" y="3868738"/>
            <a:ext cx="1633538" cy="3063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6" name="TextovéPole 9"/>
          <p:cNvSpPr txBox="1">
            <a:spLocks noChangeArrowheads="1"/>
          </p:cNvSpPr>
          <p:nvPr/>
        </p:nvSpPr>
        <p:spPr bwMode="auto">
          <a:xfrm>
            <a:off x="6372225" y="4156075"/>
            <a:ext cx="2538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altLang="en-US" sz="1800">
                <a:solidFill>
                  <a:srgbClr val="00218C"/>
                </a:solidFill>
                <a:latin typeface="Calibri" pitchFamily="34" charset="0"/>
                <a:cs typeface="Times New Roman" pitchFamily="18" charset="0"/>
              </a:rPr>
              <a:t>hydrogenolysis pathway </a:t>
            </a:r>
            <a:endParaRPr lang="en-US" altLang="en-US" sz="1800" b="0">
              <a:solidFill>
                <a:srgbClr val="00218C"/>
              </a:solidFill>
              <a:latin typeface="Calibri" pitchFamily="34" charset="0"/>
            </a:endParaRPr>
          </a:p>
        </p:txBody>
      </p:sp>
      <p:pic>
        <p:nvPicPr>
          <p:cNvPr id="46087" name="Obrázek 4" descr="sekven_graf_Bruce Hen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26216" r="10245" b="8337"/>
          <a:stretch>
            <a:fillRect/>
          </a:stretch>
        </p:blipFill>
        <p:spPr bwMode="auto">
          <a:xfrm>
            <a:off x="6156325" y="5164138"/>
            <a:ext cx="266541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8" name="Přímá spojovací šipka 15"/>
          <p:cNvCxnSpPr>
            <a:cxnSpLocks noChangeShapeType="1"/>
            <a:stCxn id="46090" idx="1"/>
          </p:cNvCxnSpPr>
          <p:nvPr/>
        </p:nvCxnSpPr>
        <p:spPr bwMode="auto">
          <a:xfrm flipH="1">
            <a:off x="5292725" y="4668838"/>
            <a:ext cx="96520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extovéPole 17"/>
          <p:cNvSpPr txBox="1">
            <a:spLocks noChangeArrowheads="1"/>
          </p:cNvSpPr>
          <p:nvPr/>
        </p:nvSpPr>
        <p:spPr bwMode="auto">
          <a:xfrm>
            <a:off x="0" y="3868738"/>
            <a:ext cx="2794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altLang="en-US" b="0">
                <a:latin typeface="Calibri" pitchFamily="34" charset="0"/>
              </a:rPr>
              <a:t>CHCl=CCl</a:t>
            </a:r>
            <a:r>
              <a:rPr lang="en-US" altLang="en-US" b="0" baseline="-25000">
                <a:latin typeface="Calibri" pitchFamily="34" charset="0"/>
              </a:rPr>
              <a:t>2 </a:t>
            </a:r>
            <a:r>
              <a:rPr lang="en-US" altLang="en-US" b="0">
                <a:latin typeface="Calibri" pitchFamily="34" charset="0"/>
              </a:rPr>
              <a:t>+ 2e</a:t>
            </a:r>
            <a:r>
              <a:rPr lang="en-US" altLang="en-US" b="0" baseline="30000">
                <a:latin typeface="Calibri" pitchFamily="34" charset="0"/>
              </a:rPr>
              <a:t>-</a:t>
            </a:r>
            <a:r>
              <a:rPr lang="en-US" altLang="en-US" b="0">
                <a:latin typeface="Calibri" pitchFamily="34" charset="0"/>
              </a:rPr>
              <a:t>→ HC≡CCl + 2Cl</a:t>
            </a:r>
            <a:r>
              <a:rPr lang="en-US" altLang="en-US" b="0" baseline="30000">
                <a:latin typeface="Calibri" pitchFamily="34" charset="0"/>
              </a:rPr>
              <a:t>-</a:t>
            </a:r>
            <a:endParaRPr lang="en-US" altLang="en-US" b="0">
              <a:latin typeface="Calibri" pitchFamily="34" charset="0"/>
            </a:endParaRPr>
          </a:p>
          <a:p>
            <a:pPr defTabSz="914400" eaLnBrk="1" hangingPunct="1"/>
            <a:endParaRPr lang="en-US" altLang="en-US" sz="1800" b="0">
              <a:latin typeface="Calibri" pitchFamily="34" charset="0"/>
            </a:endParaRPr>
          </a:p>
        </p:txBody>
      </p:sp>
      <p:sp>
        <p:nvSpPr>
          <p:cNvPr id="46090" name="TextovéPole 20"/>
          <p:cNvSpPr txBox="1">
            <a:spLocks noChangeArrowheads="1"/>
          </p:cNvSpPr>
          <p:nvPr/>
        </p:nvSpPr>
        <p:spPr bwMode="auto">
          <a:xfrm>
            <a:off x="6257925" y="4516438"/>
            <a:ext cx="2859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altLang="en-US" sz="1400" b="0">
                <a:solidFill>
                  <a:srgbClr val="00218C"/>
                </a:solidFill>
                <a:latin typeface="Calibri" pitchFamily="34" charset="0"/>
              </a:rPr>
              <a:t>CH</a:t>
            </a:r>
            <a:r>
              <a:rPr lang="en-US" altLang="en-US" sz="1400" b="0" baseline="-25000">
                <a:solidFill>
                  <a:srgbClr val="00218C"/>
                </a:solidFill>
                <a:latin typeface="Calibri" pitchFamily="34" charset="0"/>
              </a:rPr>
              <a:t>2</a:t>
            </a:r>
            <a:r>
              <a:rPr lang="en-US" altLang="en-US" sz="1400" b="0">
                <a:solidFill>
                  <a:srgbClr val="00218C"/>
                </a:solidFill>
                <a:latin typeface="Calibri" pitchFamily="34" charset="0"/>
              </a:rPr>
              <a:t>=CCl</a:t>
            </a:r>
            <a:r>
              <a:rPr lang="en-US" altLang="en-US" sz="1400" b="0" baseline="-25000">
                <a:solidFill>
                  <a:srgbClr val="00218C"/>
                </a:solidFill>
                <a:latin typeface="Calibri" pitchFamily="34" charset="0"/>
              </a:rPr>
              <a:t>2 </a:t>
            </a:r>
            <a:r>
              <a:rPr lang="en-US" altLang="en-US" sz="1400" b="0">
                <a:solidFill>
                  <a:srgbClr val="00218C"/>
                </a:solidFill>
                <a:latin typeface="Calibri" pitchFamily="34" charset="0"/>
              </a:rPr>
              <a:t>+ 2e</a:t>
            </a:r>
            <a:r>
              <a:rPr lang="en-US" altLang="en-US" sz="1400" b="0" baseline="30000">
                <a:solidFill>
                  <a:srgbClr val="00218C"/>
                </a:solidFill>
                <a:latin typeface="Calibri" pitchFamily="34" charset="0"/>
              </a:rPr>
              <a:t>- </a:t>
            </a:r>
            <a:r>
              <a:rPr lang="en-US" altLang="en-US" sz="1400" b="0">
                <a:solidFill>
                  <a:srgbClr val="00218C"/>
                </a:solidFill>
                <a:latin typeface="Calibri" pitchFamily="34" charset="0"/>
              </a:rPr>
              <a:t>+ H</a:t>
            </a:r>
            <a:r>
              <a:rPr lang="en-US" altLang="en-US" sz="1400" b="0" baseline="30000">
                <a:solidFill>
                  <a:srgbClr val="00218C"/>
                </a:solidFill>
                <a:latin typeface="Calibri" pitchFamily="34" charset="0"/>
              </a:rPr>
              <a:t>+</a:t>
            </a:r>
            <a:r>
              <a:rPr lang="en-US" altLang="en-US" sz="1400" b="0">
                <a:solidFill>
                  <a:srgbClr val="00218C"/>
                </a:solidFill>
                <a:latin typeface="Calibri" pitchFamily="34" charset="0"/>
              </a:rPr>
              <a:t>→ CH</a:t>
            </a:r>
            <a:r>
              <a:rPr lang="en-US" altLang="en-US" sz="1400" b="0" baseline="-25000">
                <a:solidFill>
                  <a:srgbClr val="00218C"/>
                </a:solidFill>
                <a:latin typeface="Calibri" pitchFamily="34" charset="0"/>
              </a:rPr>
              <a:t>2</a:t>
            </a:r>
            <a:r>
              <a:rPr lang="en-US" altLang="en-US" sz="1400" b="0">
                <a:solidFill>
                  <a:srgbClr val="00218C"/>
                </a:solidFill>
                <a:latin typeface="Calibri" pitchFamily="34" charset="0"/>
              </a:rPr>
              <a:t>=CHCl + 2Cl</a:t>
            </a:r>
            <a:r>
              <a:rPr lang="en-US" altLang="en-US" sz="1400" b="0" baseline="30000">
                <a:solidFill>
                  <a:srgbClr val="00218C"/>
                </a:solidFill>
                <a:latin typeface="Calibri" pitchFamily="34" charset="0"/>
              </a:rPr>
              <a:t>-</a:t>
            </a:r>
            <a:endParaRPr lang="en-US" altLang="en-US" sz="1400" b="0">
              <a:solidFill>
                <a:srgbClr val="00218C"/>
              </a:solidFill>
              <a:latin typeface="Calibri" pitchFamily="34" charset="0"/>
            </a:endParaRPr>
          </a:p>
        </p:txBody>
      </p:sp>
      <p:sp>
        <p:nvSpPr>
          <p:cNvPr id="46091" name="Rectangle 24"/>
          <p:cNvSpPr>
            <a:spLocks noChangeArrowheads="1"/>
          </p:cNvSpPr>
          <p:nvPr/>
        </p:nvSpPr>
        <p:spPr bwMode="auto">
          <a:xfrm>
            <a:off x="5494338" y="2649538"/>
            <a:ext cx="31194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altLang="en-US" sz="1800">
                <a:solidFill>
                  <a:srgbClr val="00218C"/>
                </a:solidFill>
              </a:rPr>
              <a:t>Pathways of abio- and bio- reduction of chlorinated ethenes</a:t>
            </a:r>
          </a:p>
        </p:txBody>
      </p:sp>
      <p:sp>
        <p:nvSpPr>
          <p:cNvPr id="62499" name="Rectangle 35"/>
          <p:cNvSpPr>
            <a:spLocks noChangeArrowheads="1"/>
          </p:cNvSpPr>
          <p:nvPr/>
        </p:nvSpPr>
        <p:spPr bwMode="auto">
          <a:xfrm>
            <a:off x="203200" y="1357313"/>
            <a:ext cx="8720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Combined Nano-Biotechnology for In-Situ Remediation of Mixed Contamination of Groundwater by Hexavalent Chromium and Chlorinated Solvents </a:t>
            </a:r>
          </a:p>
        </p:txBody>
      </p:sp>
      <p:pic>
        <p:nvPicPr>
          <p:cNvPr id="4609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1270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14313"/>
            <a:ext cx="13731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1533</Words>
  <Application>Microsoft Office PowerPoint</Application>
  <PresentationFormat>Předvádění na obrazovce (4:3)</PresentationFormat>
  <Paragraphs>226</Paragraphs>
  <Slides>31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Arial</vt:lpstr>
      <vt:lpstr>Calibri</vt:lpstr>
      <vt:lpstr>Symbol</vt:lpstr>
      <vt:lpstr>Tahoma</vt:lpstr>
      <vt:lpstr>Times New Roman</vt:lpstr>
      <vt:lpstr>Wingdings</vt:lpstr>
      <vt:lpstr>Motiv systému Office</vt:lpstr>
      <vt:lpstr>ChemSketch</vt:lpstr>
      <vt:lpstr>Graph</vt:lpstr>
      <vt:lpstr>Iron nanomaterials in decontamination technologies and their interactions with microorganisms </vt:lpstr>
      <vt:lpstr>Worldwide contamination</vt:lpstr>
      <vt:lpstr>Decontamination technologies</vt:lpstr>
      <vt:lpstr>Decontamination technologies</vt:lpstr>
      <vt:lpstr>nanoscale Zero-Valent Iron (nZVI)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effect of nZVI on resident microbial population from a real contaminated site</vt:lpstr>
      <vt:lpstr>Evolution of nZVI-based material during the aging</vt:lpstr>
      <vt:lpstr>The effect on microbial communities of the contaminated site</vt:lpstr>
      <vt:lpstr>The effect on microbial communities of the contaminated site - with the incorporation of a biostimulation step</vt:lpstr>
      <vt:lpstr>The effect on microbial communities of the contaminated site - with the incorporation of a biostimulation step</vt:lpstr>
      <vt:lpstr>Risk assesment questions</vt:lpstr>
      <vt:lpstr>Oxidative damage of biomolecules caused by ROS</vt:lpstr>
      <vt:lpstr>Markers of protein and lipid oxidation</vt:lpstr>
      <vt:lpstr>Markers of protein and lipid oxidation</vt:lpstr>
      <vt:lpstr>Quantification of malondialdehyde – a novel approach for toxicity testing of nZVI-based nanomaterials</vt:lpstr>
      <vt:lpstr>Application of MDA assay to determine acute toxicity of newly developed nZVI-based nanoparticles</vt:lpstr>
      <vt:lpstr>Prezentace aplikace PowerPoint</vt:lpstr>
      <vt:lpstr>Prezentace aplikace PowerPoint</vt:lpstr>
      <vt:lpstr>Conclusions</vt:lpstr>
      <vt:lpstr>Prezentace aplikace PowerPoint</vt:lpstr>
    </vt:vector>
  </TitlesOfParts>
  <Company>Mikrobiologický ústav AV ČR, v.v.i.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Iron nanomaterials in decontamination technologies and their interactions with microorganisms</dc:title>
  <dc:creator>Semerád Jaroslav</dc:creator>
  <cp:lastModifiedBy>Gabriel</cp:lastModifiedBy>
  <cp:revision>23</cp:revision>
  <dcterms:created xsi:type="dcterms:W3CDTF">2019-10-23T05:56:45Z</dcterms:created>
  <dcterms:modified xsi:type="dcterms:W3CDTF">2020-10-15T04:48:46Z</dcterms:modified>
</cp:coreProperties>
</file>